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261" r:id="rId2"/>
    <p:sldId id="331" r:id="rId3"/>
    <p:sldId id="367" r:id="rId4"/>
    <p:sldId id="368" r:id="rId5"/>
    <p:sldId id="366" r:id="rId6"/>
    <p:sldId id="369" r:id="rId7"/>
    <p:sldId id="370" r:id="rId8"/>
    <p:sldId id="383" r:id="rId9"/>
    <p:sldId id="372" r:id="rId10"/>
    <p:sldId id="390" r:id="rId11"/>
    <p:sldId id="373" r:id="rId12"/>
    <p:sldId id="371" r:id="rId13"/>
    <p:sldId id="382" r:id="rId14"/>
    <p:sldId id="386" r:id="rId15"/>
    <p:sldId id="388" r:id="rId16"/>
    <p:sldId id="378" r:id="rId17"/>
    <p:sldId id="379" r:id="rId18"/>
    <p:sldId id="374" r:id="rId19"/>
    <p:sldId id="380" r:id="rId20"/>
    <p:sldId id="387" r:id="rId21"/>
    <p:sldId id="389" r:id="rId22"/>
    <p:sldId id="375" r:id="rId23"/>
    <p:sldId id="381" r:id="rId24"/>
    <p:sldId id="384" r:id="rId25"/>
    <p:sldId id="3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5B8F8B6-2578-B50E-05D5-113AFF8FBBBD}" name="Thiago Buchignani De Amicis" initials="TA" userId="S::10847805@polimi.it::54384a47-8c3f-4c1f-ad93-c5afaa9d1db3" providerId="AD"/>
  <p188:author id="{663CD0C5-C83B-52D5-5987-A0B17F0A0203}" name="Gianfranco Salih" initials="GS" userId="Gianfranco Salih" providerId="None"/>
  <p188:author id="{0EF72BCF-95D7-87B4-B70A-E6E78A97E730}" name="Alessandro Sfacteria" initials="AS" userId="S::10621432@polimi.it::a969fbfc-ab76-4c0e-a3b6-8fb670cff9c6" providerId="AD"/>
  <p188:author id="{8D784CDC-3614-90FC-C3FC-52942FC9206D}" name="Leonardo Viti" initials="LV" userId="S::10668544@polimi.it::a57461de-3d3a-4016-b94f-01627e2dd665" providerId="AD"/>
  <p188:author id="{29360BDD-4971-6B98-6B93-879384108EAB}" name="Utente guest" initials="Ug" userId="S::urn:spo:anon#1626338bcd7856e5bc5806fbdffb73cea3751a486b3442fb771d5ee3e7faa005::" providerId="AD"/>
  <p188:author id="{F44F42DF-42B6-FA4B-7B1C-19A8BF6C8EB8}" name="Francesca Perazzetti" initials="FP" userId="S::10667930@polimi.it::1eb62ddd-d420-4698-9af5-09895d3645c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3864"/>
    <a:srgbClr val="14048A"/>
    <a:srgbClr val="002776"/>
    <a:srgbClr val="002F8E"/>
    <a:srgbClr val="9432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A6032E-B5DC-4E34-8BEA-F5BD669F5D4A}" v="1239" dt="2023-04-04T19:51:27.911"/>
    <p1510:client id="{2994145E-E034-413E-84F7-FA656FD1FB22}" v="5" dt="2023-04-04T19:58:23.031"/>
    <p1510:client id="{5C922DE4-D6D7-4325-B489-35961C9D4867}" v="521" dt="2023-04-04T08:51:49.9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Stile con tema 2 - Colore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luca Napoletano" userId="7884823f-e149-47be-83ed-23379e29734d" providerId="ADAL" clId="{2994145E-E034-413E-84F7-FA656FD1FB22}"/>
    <pc:docChg chg="modSld">
      <pc:chgData name="Gianluca Napoletano" userId="7884823f-e149-47be-83ed-23379e29734d" providerId="ADAL" clId="{2994145E-E034-413E-84F7-FA656FD1FB22}" dt="2023-04-04T19:58:30.458" v="9" actId="20577"/>
      <pc:docMkLst>
        <pc:docMk/>
      </pc:docMkLst>
      <pc:sldChg chg="modSp mod">
        <pc:chgData name="Gianluca Napoletano" userId="7884823f-e149-47be-83ed-23379e29734d" providerId="ADAL" clId="{2994145E-E034-413E-84F7-FA656FD1FB22}" dt="2023-04-04T19:58:30.458" v="9" actId="20577"/>
        <pc:sldMkLst>
          <pc:docMk/>
          <pc:sldMk cId="1616622406" sldId="373"/>
        </pc:sldMkLst>
        <pc:spChg chg="mod">
          <ac:chgData name="Gianluca Napoletano" userId="7884823f-e149-47be-83ed-23379e29734d" providerId="ADAL" clId="{2994145E-E034-413E-84F7-FA656FD1FB22}" dt="2023-04-04T19:58:30.458" v="9" actId="20577"/>
          <ac:spMkLst>
            <pc:docMk/>
            <pc:sldMk cId="1616622406" sldId="373"/>
            <ac:spMk id="3" creationId="{D6C3A32B-72D5-A18E-D8DE-BF320E77064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5E2761-1476-4615-8599-D0616957C674}" type="datetimeFigureOut">
              <a:rPr lang="en-US" smtClean="0"/>
              <a:t>4/4/2023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881090-4B03-4B8E-9B81-FE7B7EE56C11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002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81090-4B03-4B8E-9B81-FE7B7EE56C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91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81090-4B03-4B8E-9B81-FE7B7EE56C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3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81090-4B03-4B8E-9B81-FE7B7EE56C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8611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81090-4B03-4B8E-9B81-FE7B7EE56C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2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ky, outdoor, plane, clouds&#10;&#10;Description automatically generated">
            <a:extLst>
              <a:ext uri="{FF2B5EF4-FFF2-40B4-BE49-F238E27FC236}">
                <a16:creationId xmlns:a16="http://schemas.microsoft.com/office/drawing/2014/main" id="{4CD65FD7-718D-450A-82A9-FDDEEDC0AD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5"/>
          <a:stretch/>
        </p:blipFill>
        <p:spPr>
          <a:xfrm>
            <a:off x="0" y="-20320"/>
            <a:ext cx="12192000" cy="64690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37920D-AED7-51B0-9B26-107A10D93939}"/>
              </a:ext>
            </a:extLst>
          </p:cNvPr>
          <p:cNvSpPr/>
          <p:nvPr userDrawn="1"/>
        </p:nvSpPr>
        <p:spPr>
          <a:xfrm>
            <a:off x="0" y="4433127"/>
            <a:ext cx="12192000" cy="242487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299F8-BE93-9F16-DB50-1FD2E77600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7829" y="4433127"/>
            <a:ext cx="8756342" cy="1015338"/>
          </a:xfrm>
        </p:spPr>
        <p:txBody>
          <a:bodyPr anchor="ctr">
            <a:normAutofit/>
          </a:bodyPr>
          <a:lstStyle>
            <a:lvl1pPr algn="ctr"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22735B-0DDF-6A74-3A90-794B6FF4E7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5584270"/>
            <a:ext cx="9067800" cy="1035049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23" name="Picture 4" descr="Gualini partecipa al seminario didattico del Politecnico di Milano - Gualini">
            <a:extLst>
              <a:ext uri="{FF2B5EF4-FFF2-40B4-BE49-F238E27FC236}">
                <a16:creationId xmlns:a16="http://schemas.microsoft.com/office/drawing/2014/main" id="{6296BFD5-50C5-940A-25E1-E2073914EC7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806" y="-107908"/>
            <a:ext cx="1710847" cy="1244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53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7BA0-59FE-C1DE-9526-C6AB66C9B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C1A8CA-F83C-B980-F43C-74F8FC54EA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92721A-C656-B0AA-6939-A8E7854AA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65FAF-C33C-4FCC-B28E-8B087E658C78}" type="datetime1">
              <a:rPr lang="it-IT" smtClean="0"/>
              <a:t>04/04/2023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79D64-751F-D7F4-C31E-3F9A640D0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85D248-7670-78C4-2DCC-7D76F4A06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636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05E7215-3914-3252-7F6C-4F8DFD1D5F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D808E1-A061-D4A1-50A1-4153E8437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CE0B3-4947-BC10-A9CF-6ECD8D1E9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9BED9-7484-4346-8916-D5757871B2AD}" type="datetime1">
              <a:rPr lang="it-IT" smtClean="0"/>
              <a:t>04/04/2023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708DA-1E95-94A7-A03A-19067016B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65655-000F-3D75-96B8-3E2873798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987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64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8C8FADD-1002-62FE-4644-563B420D367D}"/>
              </a:ext>
            </a:extLst>
          </p:cNvPr>
          <p:cNvSpPr/>
          <p:nvPr userDrawn="1"/>
        </p:nvSpPr>
        <p:spPr>
          <a:xfrm>
            <a:off x="0" y="6474618"/>
            <a:ext cx="12192000" cy="3906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672164-F64D-CC37-A753-BD195F9F06D5}"/>
              </a:ext>
            </a:extLst>
          </p:cNvPr>
          <p:cNvSpPr/>
          <p:nvPr userDrawn="1"/>
        </p:nvSpPr>
        <p:spPr>
          <a:xfrm>
            <a:off x="0" y="-53265"/>
            <a:ext cx="12192000" cy="92327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FE01EC-03B8-54B2-2DA9-EBB5B357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50671"/>
            <a:ext cx="10515600" cy="11180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C8B9-9DA1-E7E9-3AA8-8A57CEF7D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A4D5AD-62BE-1304-DB9F-44A8636D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74619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Estimation and Learning in Aerospace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CDCB9-B6BB-1F7E-44C3-AE01DCBCF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461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CE75DDB-C775-4E10-8538-7423F2AE402F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37107-D1E2-8184-3FAC-89CB0FB58F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1227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10" name="Picture 4" descr="Gualini partecipa al seminario didattico del Politecnico di Milano - Gualini">
            <a:extLst>
              <a:ext uri="{FF2B5EF4-FFF2-40B4-BE49-F238E27FC236}">
                <a16:creationId xmlns:a16="http://schemas.microsoft.com/office/drawing/2014/main" id="{7238BE0F-FA15-B391-2EBE-CFB751BEC6F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871" y="-91540"/>
            <a:ext cx="1377194" cy="100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01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6799E-8E8A-8862-9A39-435148E8C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A30A7A-8C73-408C-B92F-B723AE4B2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8C53B0-1FFC-3ABE-2FD6-F6AAA607D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60C79-03CE-4475-BB2E-607F03D9ED4F}" type="datetime1">
              <a:rPr lang="it-IT" smtClean="0"/>
              <a:t>04/04/2023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E3FA8-8F5C-846E-99D2-91BADE9E2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5730C-618A-2A14-7645-89234A1DF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959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BA03-31FC-92B1-C0B7-E7075AD8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DBC1C4-FDF3-0F07-3483-056794E6FE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3C5B7-E211-BA4B-5F88-429D82334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B97F0C-2300-B3DB-06E0-B604D3273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54299B-8E07-408D-87B2-3DB2313D1B95}" type="datetime1">
              <a:rPr lang="it-IT" smtClean="0"/>
              <a:t>04/04/2023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527CE-52FF-5EC2-18EC-685B338E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76F189-2030-C0B6-1783-2120299AA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6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7A9BF-AB98-E767-3EC5-EE04436E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C552DE-8417-6D8D-84E7-2BE3F83236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DE21C-2B58-54DC-3886-21768D781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641D8-D02A-3EB2-2571-DF5629AE50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5CB70-1E5E-EF2A-4679-8A07FA19F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D388FF-49E7-BD7F-0D52-78BC07AE3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FED3B-A55D-4B42-A401-A03A7158BCD7}" type="datetime1">
              <a:rPr lang="it-IT" smtClean="0"/>
              <a:t>04/04/2023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9BD24F-75A0-0A54-50AD-742D803CA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E78549-4CC9-DBA6-8C69-0DD11B92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94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5F5B0-669C-7AB5-AFD8-50FC13A39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2E4D30-8A25-E012-5990-D2F66004C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C1210-9276-4BCB-A1AD-8F9C722E7923}" type="datetime1">
              <a:rPr lang="it-IT" smtClean="0"/>
              <a:t>04/04/2023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BEB280-D868-CF75-548C-D0A405CAD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41301-15B5-D104-5591-C20F437C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19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2125C7-A7EF-4B69-95AB-EF7C50B8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63C33-C880-4142-85F1-2C5464C45254}" type="datetime1">
              <a:rPr lang="it-IT" smtClean="0"/>
              <a:t>04/04/2023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6B495-5F76-14EF-2402-0DCF1A9D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450E7-7EC9-0186-21A4-043C1653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957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81D7B-7792-E076-2401-678671FC1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D1BE6-DAC6-6652-F742-288CCD367E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98F31E-0274-14D0-5DBC-1DD48EBDC0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F2316-C573-4AB5-F465-5D9038B6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83DF-8262-4A7C-A8E2-337F5EA55381}" type="datetime1">
              <a:rPr lang="it-IT" smtClean="0"/>
              <a:t>04/04/2023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A59330-137D-1E64-BBFA-0F953B1CC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A86E0-58ED-2F88-B40D-04E48948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06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DEB4A-BB71-63B8-8950-E18A4941D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205978-4C77-38DF-EB75-FF63634077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51F88-16FA-83D3-D5A2-63AE4A577C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D232D9-FD08-5B55-5450-1C149A9F3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5FF0-45AE-4CC7-9FFE-109131C45503}" type="datetime1">
              <a:rPr lang="it-IT" smtClean="0"/>
              <a:t>04/04/2023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DAB364-2A55-3729-EE65-EA727C91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0BA8D6-B339-C071-2FB7-4D07F7B7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627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EF064-1FB4-7E4A-E32C-0859C1A8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D44ACD-1EE9-01B2-43AA-AE759035F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46F81-C4D1-08D2-9631-9C6DE74F0B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02612-52ED-4B6D-8DBE-7CCDC63A1FFC}" type="datetime1">
              <a:rPr lang="it-IT" smtClean="0"/>
              <a:t>04/04/2023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B50E1-EE46-BCFA-3C29-B4019B14D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Estimation and Learning in Aerospace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EA6EB-FA59-5F85-1546-5BA210D1DF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75DDB-C775-4E10-8538-7423F2AE402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52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package" Target="../embeddings/Microsoft_Excel_Worksheet.xlsx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-691620"/>
            <a:ext cx="12192000" cy="55329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2165534" y="4149726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/>
              <a:t>Titolo presentazione</a:t>
            </a:r>
            <a:br>
              <a:rPr lang="it-IT" sz="2800"/>
            </a:br>
            <a:r>
              <a:rPr lang="it-IT" sz="280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2165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>
                <a:solidFill>
                  <a:schemeClr val="bg1"/>
                </a:solidFill>
              </a:rPr>
              <a:t>Milano, XX mese 20XX</a:t>
            </a:r>
          </a:p>
          <a:p>
            <a:endParaRPr lang="it-IT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12192000" cy="3025776"/>
          </a:xfrm>
          <a:prstGeom prst="rect">
            <a:avLst/>
          </a:prstGeom>
          <a:solidFill>
            <a:srgbClr val="20386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1577676" y="3872972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2165534" y="4149726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sz="3600">
                <a:solidFill>
                  <a:schemeClr val="bg1"/>
                </a:solidFill>
              </a:rPr>
              <a:t>Estimation and Learning in Aerospace</a:t>
            </a:r>
            <a:endParaRPr lang="it-IT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197444" y="5342960"/>
            <a:ext cx="7772400" cy="137408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Alessandro Boldrini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Lorenzo Miele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>
                <a:solidFill>
                  <a:schemeClr val="bg1"/>
                </a:solidFill>
              </a:rPr>
              <a:t>Gianluca Napoletano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30A417-69DB-332A-E262-8268B4045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2 - </a:t>
            </a:r>
            <a:r>
              <a:rPr lang="it-IT" err="1"/>
              <a:t>Introduction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666C9B5-B2D6-B0B2-90D7-AEA97439B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36581"/>
            <a:ext cx="10515600" cy="1784837"/>
          </a:xfrm>
        </p:spPr>
        <p:txBody>
          <a:bodyPr>
            <a:normAutofit/>
          </a:bodyPr>
          <a:lstStyle/>
          <a:p>
            <a:r>
              <a:rPr lang="it-IT" sz="2000"/>
              <a:t>Two </a:t>
            </a:r>
            <a:r>
              <a:rPr lang="it-IT" sz="2000" err="1"/>
              <a:t>different</a:t>
            </a:r>
            <a:r>
              <a:rPr lang="it-IT" sz="2000"/>
              <a:t> </a:t>
            </a:r>
            <a:r>
              <a:rPr lang="it-IT" sz="2000" err="1"/>
              <a:t>signals</a:t>
            </a:r>
            <a:r>
              <a:rPr lang="it-IT" sz="2000"/>
              <a:t> </a:t>
            </a:r>
            <a:r>
              <a:rPr lang="it-IT" sz="2000" err="1"/>
              <a:t>will</a:t>
            </a:r>
            <a:r>
              <a:rPr lang="it-IT" sz="2000"/>
              <a:t> be </a:t>
            </a:r>
            <a:r>
              <a:rPr lang="it-IT" sz="2000" err="1"/>
              <a:t>considered</a:t>
            </a:r>
            <a:r>
              <a:rPr lang="it-IT" sz="2000"/>
              <a:t>: Sine </a:t>
            </a:r>
            <a:r>
              <a:rPr lang="it-IT" sz="2000" err="1"/>
              <a:t>Sweep</a:t>
            </a:r>
            <a:r>
              <a:rPr lang="it-IT" sz="2000"/>
              <a:t> and Random </a:t>
            </a:r>
            <a:r>
              <a:rPr lang="it-IT" sz="2000" err="1"/>
              <a:t>Binary</a:t>
            </a:r>
            <a:r>
              <a:rPr lang="it-IT" sz="2000"/>
              <a:t> </a:t>
            </a:r>
            <a:r>
              <a:rPr lang="it-IT" sz="2000" err="1"/>
              <a:t>Sequence</a:t>
            </a:r>
            <a:r>
              <a:rPr lang="it-IT" sz="2000"/>
              <a:t>. The following slides report the </a:t>
            </a:r>
            <a:r>
              <a:rPr lang="it-IT" sz="2000" err="1"/>
              <a:t>procedures</a:t>
            </a:r>
            <a:r>
              <a:rPr lang="it-IT" sz="2000"/>
              <a:t> and the </a:t>
            </a:r>
            <a:r>
              <a:rPr lang="it-IT" sz="2000" err="1"/>
              <a:t>results</a:t>
            </a:r>
            <a:r>
              <a:rPr lang="it-IT" sz="2000"/>
              <a:t>.</a:t>
            </a:r>
          </a:p>
          <a:p>
            <a:r>
              <a:rPr lang="it-IT" sz="2000"/>
              <a:t>The </a:t>
            </a:r>
            <a:r>
              <a:rPr lang="it-IT" sz="2000" b="1"/>
              <a:t>performance </a:t>
            </a:r>
            <a:r>
              <a:rPr lang="it-IT" sz="2000" b="1" err="1"/>
              <a:t>metric</a:t>
            </a:r>
            <a:r>
              <a:rPr lang="it-IT" sz="2000" b="1"/>
              <a:t> </a:t>
            </a:r>
            <a:r>
              <a:rPr lang="it-IT" sz="2000"/>
              <a:t>for the model </a:t>
            </a:r>
            <a:r>
              <a:rPr lang="it-IT" sz="2000" err="1"/>
              <a:t>quality</a:t>
            </a:r>
            <a:r>
              <a:rPr lang="it-IT" sz="2000"/>
              <a:t> </a:t>
            </a:r>
            <a:r>
              <a:rPr lang="it-IT" sz="2000" err="1"/>
              <a:t>will</a:t>
            </a:r>
            <a:r>
              <a:rPr lang="it-IT" sz="2000"/>
              <a:t> be the trace of the </a:t>
            </a:r>
            <a:r>
              <a:rPr lang="it-IT" sz="2000" err="1"/>
              <a:t>covariance</a:t>
            </a:r>
            <a:r>
              <a:rPr lang="it-IT" sz="2000"/>
              <a:t> </a:t>
            </a:r>
            <a:r>
              <a:rPr lang="it-IT" sz="2000" err="1"/>
              <a:t>matrix</a:t>
            </a:r>
            <a:r>
              <a:rPr lang="it-IT" sz="2000"/>
              <a:t>. The </a:t>
            </a:r>
            <a:r>
              <a:rPr lang="it-IT" sz="2000" err="1"/>
              <a:t>objective</a:t>
            </a:r>
            <a:r>
              <a:rPr lang="it-IT" sz="2000"/>
              <a:t> </a:t>
            </a:r>
            <a:r>
              <a:rPr lang="it-IT" sz="2000" err="1"/>
              <a:t>will</a:t>
            </a:r>
            <a:r>
              <a:rPr lang="it-IT" sz="2000"/>
              <a:t> be the </a:t>
            </a:r>
            <a:r>
              <a:rPr lang="it-IT" sz="2000" err="1"/>
              <a:t>minimization</a:t>
            </a:r>
            <a:r>
              <a:rPr lang="it-IT" sz="2000"/>
              <a:t> of </a:t>
            </a:r>
            <a:r>
              <a:rPr lang="it-IT" sz="2000" err="1"/>
              <a:t>this</a:t>
            </a:r>
            <a:r>
              <a:rPr lang="it-IT" sz="2000"/>
              <a:t> </a:t>
            </a:r>
            <a:r>
              <a:rPr lang="it-IT" sz="2000" err="1"/>
              <a:t>parameter</a:t>
            </a:r>
            <a:r>
              <a:rPr lang="it-IT" sz="2000"/>
              <a:t>.</a:t>
            </a:r>
          </a:p>
          <a:p>
            <a:r>
              <a:rPr lang="it-IT" sz="2000"/>
              <a:t>The PIPS </a:t>
            </a:r>
            <a:r>
              <a:rPr lang="it-IT" sz="2000" err="1"/>
              <a:t>will</a:t>
            </a:r>
            <a:r>
              <a:rPr lang="it-IT" sz="2000"/>
              <a:t> be </a:t>
            </a:r>
            <a:r>
              <a:rPr lang="it-IT" sz="2000" err="1"/>
              <a:t>another</a:t>
            </a:r>
            <a:r>
              <a:rPr lang="it-IT" sz="2000"/>
              <a:t> </a:t>
            </a:r>
            <a:r>
              <a:rPr lang="it-IT" sz="2000" err="1"/>
              <a:t>reference</a:t>
            </a:r>
            <a:r>
              <a:rPr lang="it-IT" sz="2000"/>
              <a:t> </a:t>
            </a:r>
            <a:r>
              <a:rPr lang="it-IT" sz="2000" err="1"/>
              <a:t>parameter</a:t>
            </a:r>
            <a:r>
              <a:rPr lang="it-IT" sz="2000"/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F3EA87-AE7B-71AD-46B1-137073572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C350FA-EEBE-4DE6-49EF-AF3C9B64F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09D7DA9C-2B46-D890-5A1A-BF3C397F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74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8ED6E-A700-2FB9-8084-B74F308D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 Inputs: Sine </a:t>
            </a:r>
            <a:r>
              <a:rPr lang="it-IT" err="1"/>
              <a:t>sweep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85335"/>
                <a:ext cx="10515600" cy="308732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000"/>
                  <a:t>The first </a:t>
                </a:r>
                <a:r>
                  <a:rPr lang="it-IT" sz="2000" err="1"/>
                  <a:t>signal</a:t>
                </a:r>
                <a:r>
                  <a:rPr lang="it-IT" sz="2000"/>
                  <a:t> </a:t>
                </a:r>
                <a:r>
                  <a:rPr lang="it-IT" sz="2000" err="1"/>
                  <a:t>considered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a sine </a:t>
                </a:r>
                <a:r>
                  <a:rPr lang="it-IT" sz="2000" err="1"/>
                  <a:t>sweep</a:t>
                </a:r>
                <a:r>
                  <a:rPr lang="it-IT" sz="2000"/>
                  <a:t>:</a:t>
                </a:r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func>
                        <m:func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8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8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18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)/(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18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r>
                  <a:rPr lang="it-IT" sz="2000"/>
                  <a:t>In </a:t>
                </a:r>
                <a:r>
                  <a:rPr lang="it-IT" sz="2000" err="1"/>
                  <a:t>order</a:t>
                </a:r>
                <a:r>
                  <a:rPr lang="it-IT" sz="2000"/>
                  <a:t> to </a:t>
                </a:r>
                <a:r>
                  <a:rPr lang="it-IT" sz="2000" err="1"/>
                  <a:t>obtain</a:t>
                </a:r>
                <a:r>
                  <a:rPr lang="it-IT" sz="2000"/>
                  <a:t> the </a:t>
                </a:r>
                <a:r>
                  <a:rPr lang="it-IT" sz="2000" err="1"/>
                  <a:t>two</a:t>
                </a:r>
                <a:r>
                  <a:rPr lang="it-IT" sz="2000"/>
                  <a:t> frequencies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200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2000"/>
                  <a:t> , a trial and </a:t>
                </a:r>
                <a:r>
                  <a:rPr lang="it-IT" sz="2000" err="1"/>
                  <a:t>error</a:t>
                </a:r>
                <a:r>
                  <a:rPr lang="it-IT" sz="2000"/>
                  <a:t> </a:t>
                </a:r>
                <a:r>
                  <a:rPr lang="it-IT" sz="2000" err="1"/>
                  <a:t>approach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performed</a:t>
                </a:r>
                <a:r>
                  <a:rPr lang="it-IT" sz="2000"/>
                  <a:t>, </a:t>
                </a:r>
                <a:r>
                  <a:rPr lang="it-IT" sz="2000" err="1"/>
                  <a:t>aiming</a:t>
                </a:r>
                <a:r>
                  <a:rPr lang="it-IT" sz="2000"/>
                  <a:t> at </a:t>
                </a:r>
                <a:r>
                  <a:rPr lang="it-IT" sz="2000" err="1"/>
                  <a:t>minimizing</a:t>
                </a:r>
                <a:r>
                  <a:rPr lang="it-IT" sz="2000"/>
                  <a:t> the trace of the </a:t>
                </a:r>
                <a:r>
                  <a:rPr lang="it-IT" sz="2000" err="1"/>
                  <a:t>covariance</a:t>
                </a:r>
                <a:r>
                  <a:rPr lang="it-IT" sz="2000"/>
                  <a:t> </a:t>
                </a:r>
                <a:r>
                  <a:rPr lang="it-IT" sz="2000" err="1"/>
                  <a:t>matrix</a:t>
                </a:r>
                <a:r>
                  <a:rPr lang="it-IT" sz="2000"/>
                  <a:t>. (A frequency range of 0.1 to 2 Hz is considered)</a:t>
                </a:r>
                <a:br>
                  <a:rPr lang="it-IT" sz="2000"/>
                </a:br>
                <a:endParaRPr lang="it-IT" sz="180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1800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1800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1800" b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 sz="2000" b="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it-IT"/>
              </a:p>
              <a:p>
                <a:endParaRPr lang="it-IT"/>
              </a:p>
              <a:p>
                <a:endParaRPr lang="it-IT"/>
              </a:p>
              <a:p>
                <a:endParaRPr lang="it-IT"/>
              </a:p>
              <a:p>
                <a:endParaRPr lang="it-IT"/>
              </a:p>
              <a:p>
                <a:pPr marL="0" indent="0">
                  <a:buNone/>
                </a:pPr>
                <a:endParaRPr lang="it-IT"/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85335"/>
                <a:ext cx="10515600" cy="3087329"/>
              </a:xfrm>
              <a:blipFill>
                <a:blip r:embed="rId2"/>
                <a:stretch>
                  <a:fillRect l="-638" t="-1972" b="-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FA45FB-CB3A-26BF-5AD8-BCFA25A4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B9AB4D-726C-EE79-263A-25F85E6A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0E728AE-6BF7-290F-700C-E155CE38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622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C326B-272F-EC7C-F41D-6CBF1E73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 I/O signals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893818-E6A2-4A66-EF5B-1ECDCBA2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6677AE-A4D7-2ED8-EAF0-3235E0F0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50E3860-5ABC-99EF-95DB-7925D90A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BD46-0F7A-4E6C-8445-FB887135C456}" type="datetime1">
              <a:rPr lang="it-IT" smtClean="0"/>
              <a:t>04/04/2023</a:t>
            </a:fld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0C00D4-1E42-D97F-C456-F0BA73C8BECA}"/>
              </a:ext>
            </a:extLst>
          </p:cNvPr>
          <p:cNvSpPr txBox="1"/>
          <p:nvPr/>
        </p:nvSpPr>
        <p:spPr>
          <a:xfrm>
            <a:off x="132944" y="1105514"/>
            <a:ext cx="5550101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000" b="1" err="1"/>
              <a:t>Excitation</a:t>
            </a:r>
            <a:r>
              <a:rPr lang="it-IT" sz="2000" b="1"/>
              <a:t> input </a:t>
            </a:r>
            <a:r>
              <a:rPr lang="it-IT" sz="2000"/>
              <a:t>:</a:t>
            </a:r>
          </a:p>
          <a:p>
            <a:r>
              <a:rPr lang="it-IT" sz="2000"/>
              <a:t>Sine </a:t>
            </a:r>
            <a:r>
              <a:rPr lang="it-IT" sz="2000" err="1"/>
              <a:t>Sweep</a:t>
            </a:r>
            <a:r>
              <a:rPr lang="it-IT" sz="2000"/>
              <a:t> - long duration </a:t>
            </a:r>
            <a:r>
              <a:rPr lang="it-IT" sz="2000" err="1"/>
              <a:t>sweep</a:t>
            </a:r>
            <a:r>
              <a:rPr lang="it-IT" sz="2000"/>
              <a:t> (</a:t>
            </a:r>
            <a:r>
              <a:rPr lang="it-IT" sz="2000" err="1"/>
              <a:t>excite</a:t>
            </a:r>
            <a:r>
              <a:rPr lang="it-IT" sz="2000"/>
              <a:t> low-frequency </a:t>
            </a:r>
            <a:r>
              <a:rPr lang="it-IT" sz="2000" err="1"/>
              <a:t>translational</a:t>
            </a:r>
            <a:r>
              <a:rPr lang="it-IT" sz="2000"/>
              <a:t> dynamics).</a:t>
            </a:r>
          </a:p>
          <a:p>
            <a:endParaRPr lang="it-IT" sz="2000"/>
          </a:p>
          <a:p>
            <a:r>
              <a:rPr lang="it-IT" sz="2000"/>
              <a:t>The overall duration of the </a:t>
            </a:r>
            <a:r>
              <a:rPr lang="it-IT" sz="2000" err="1"/>
              <a:t>experiment</a:t>
            </a:r>
            <a:r>
              <a:rPr lang="it-IT" sz="2000"/>
              <a:t> </a:t>
            </a:r>
            <a:r>
              <a:rPr lang="it-IT" sz="2000" err="1"/>
              <a:t>is</a:t>
            </a:r>
            <a:r>
              <a:rPr lang="it-IT" sz="2000"/>
              <a:t> the </a:t>
            </a:r>
            <a:r>
              <a:rPr lang="it-IT" sz="2000" err="1"/>
              <a:t>same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in the task 1, this </a:t>
            </a:r>
            <a:r>
              <a:rPr lang="it-IT" sz="2000" err="1"/>
              <a:t>is</a:t>
            </a:r>
            <a:r>
              <a:rPr lang="it-IT" sz="2000"/>
              <a:t> due to the Fast Fourier </a:t>
            </a:r>
            <a:r>
              <a:rPr lang="it-IT" sz="2000" err="1"/>
              <a:t>Transform</a:t>
            </a:r>
            <a:r>
              <a:rPr lang="it-IT" sz="2000"/>
              <a:t> function </a:t>
            </a:r>
            <a:r>
              <a:rPr lang="it-IT" sz="2000" err="1"/>
              <a:t>implemented</a:t>
            </a:r>
            <a:r>
              <a:rPr lang="it-IT" sz="2000"/>
              <a:t> in Matlab.</a:t>
            </a:r>
            <a:endParaRPr lang="en-US" sz="200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ACC212-8E48-F1C2-75F5-9A63EC7A9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958" y="1111769"/>
            <a:ext cx="6179283" cy="46344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AA9300E-1B75-6CC7-37E4-3D772B4F73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2944" y="3725502"/>
                <a:ext cx="4930814" cy="428377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/>
                  <a:t>The sweep has the following characteristic:</a:t>
                </a:r>
                <a:br>
                  <a:rPr lang="en-US" sz="2000"/>
                </a:br>
                <a:endParaRPr lang="en-US" sz="20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=0.2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𝐻𝑧</m:t>
                      </m:r>
                    </m:oMath>
                  </m:oMathPara>
                </a14:m>
                <a:endParaRPr lang="en-US" sz="20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=1.1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𝐻𝑧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it-IT" sz="2000" b="0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=20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=100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2000"/>
              </a:p>
              <a:p>
                <a:pPr marL="0" indent="0" algn="ctr">
                  <a:buNone/>
                </a:pPr>
                <a:r>
                  <a:rPr lang="en-US" sz="2000" b="1" err="1"/>
                  <a:t>PIPS</a:t>
                </a:r>
                <a:r>
                  <a:rPr lang="en-US" sz="2000" b="1" baseline="-25000" err="1"/>
                  <a:t>sweep</a:t>
                </a:r>
                <a:r>
                  <a:rPr lang="en-US" sz="2000"/>
                  <a:t> = 61.26%</a:t>
                </a:r>
              </a:p>
              <a:p>
                <a:pPr marL="0" indent="0">
                  <a:buNone/>
                </a:pPr>
                <a:endParaRPr lang="it-IT"/>
              </a:p>
              <a:p>
                <a:pPr marL="0" indent="0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AA9300E-1B75-6CC7-37E4-3D772B4F73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2944" y="3725502"/>
                <a:ext cx="4930814" cy="4283773"/>
              </a:xfrm>
              <a:blipFill>
                <a:blip r:embed="rId3"/>
                <a:stretch>
                  <a:fillRect l="-1360" t="-1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tangolo 7">
            <a:extLst>
              <a:ext uri="{FF2B5EF4-FFF2-40B4-BE49-F238E27FC236}">
                <a16:creationId xmlns:a16="http://schemas.microsoft.com/office/drawing/2014/main" id="{F1AECB10-BB73-2594-E158-E45C2FEBE5E0}"/>
              </a:ext>
            </a:extLst>
          </p:cNvPr>
          <p:cNvSpPr/>
          <p:nvPr/>
        </p:nvSpPr>
        <p:spPr>
          <a:xfrm>
            <a:off x="1085349" y="4280485"/>
            <a:ext cx="2953251" cy="1870244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53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F7DD63-4014-6925-6A9B-D0BB2242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2- </a:t>
            </a:r>
            <a:r>
              <a:rPr lang="it-IT" err="1"/>
              <a:t>Results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78F5C07-FDD0-940F-D2D9-948A3303E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527FD84-0D38-3769-ECDA-67EAA27FF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C2024F73-71F6-A84D-C7F7-5BAF53BFA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3DF3725-4554-061A-D555-3B91E4C813A9}"/>
                  </a:ext>
                </a:extLst>
              </p:cNvPr>
              <p:cNvSpPr txBox="1"/>
              <p:nvPr/>
            </p:nvSpPr>
            <p:spPr>
              <a:xfrm>
                <a:off x="327883" y="1685488"/>
                <a:ext cx="10890013" cy="25496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/>
                  <a:t>Absolute error: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9.89 </m:t>
                                </m:r>
                                <m:sSup>
                                  <m:sSupPr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9.47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1.6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5.63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8.92</m:t>
                                            </m:r>
                                            <m:r>
                                              <a:rPr lang="it-IT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 b="0" i="0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5.6</m:t>
                                            </m:r>
                                            <m:r>
                                              <a:rPr lang="it-IT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it-IT" b="0" i="1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B3DF3725-4554-061A-D555-3B91E4C813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83" y="1685488"/>
                <a:ext cx="10890013" cy="2549672"/>
              </a:xfrm>
              <a:prstGeom prst="rect">
                <a:avLst/>
              </a:prstGeom>
              <a:blipFill>
                <a:blip r:embed="rId2"/>
                <a:stretch>
                  <a:fillRect l="-616" t="-1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D2B489-3FEC-66EF-9218-5C9ACBB88047}"/>
                  </a:ext>
                </a:extLst>
              </p:cNvPr>
              <p:cNvSpPr txBox="1"/>
              <p:nvPr/>
            </p:nvSpPr>
            <p:spPr>
              <a:xfrm>
                <a:off x="327884" y="3828673"/>
                <a:ext cx="10890012" cy="2280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/>
                  <a:t>Relative error:</a:t>
                </a:r>
              </a:p>
              <a:p>
                <a:endParaRPr lang="en-US" sz="20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9.2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7.9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.71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2.12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8</m:t>
                                            </m:r>
                                            <m:r>
                                              <a:rPr lang="it-IT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.78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−7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 b="0" i="0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1.25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it-IT" b="0" i="1" dirty="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9D2B489-3FEC-66EF-9218-5C9ACBB880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84" y="3828673"/>
                <a:ext cx="10890012" cy="2280817"/>
              </a:xfrm>
              <a:prstGeom prst="rect">
                <a:avLst/>
              </a:prstGeom>
              <a:blipFill>
                <a:blip r:embed="rId3"/>
                <a:stretch>
                  <a:fillRect l="-616" t="-1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4B6009E-783B-548F-4480-9F8A29AD30BA}"/>
                  </a:ext>
                </a:extLst>
              </p:cNvPr>
              <p:cNvSpPr txBox="1"/>
              <p:nvPr/>
            </p:nvSpPr>
            <p:spPr>
              <a:xfrm>
                <a:off x="327884" y="1109349"/>
                <a:ext cx="6327058" cy="403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/>
                  <a:t>Covariance Trace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5.38</m:t>
                    </m:r>
                    <m:r>
                      <a:rPr lang="it-IT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it-IT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×10</m:t>
                        </m:r>
                      </m:e>
                      <m:sup>
                        <m:r>
                          <a:rPr lang="it-IT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−5</m:t>
                        </m:r>
                      </m:sup>
                    </m:sSup>
                  </m:oMath>
                </a14:m>
                <a:endParaRPr lang="en-US" sz="20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F4B6009E-783B-548F-4480-9F8A29AD3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84" y="1109349"/>
                <a:ext cx="6327058" cy="403637"/>
              </a:xfrm>
              <a:prstGeom prst="rect">
                <a:avLst/>
              </a:prstGeom>
              <a:blipFill>
                <a:blip r:embed="rId4"/>
                <a:stretch>
                  <a:fillRect l="-1060" t="-7576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ttangolo 2">
            <a:extLst>
              <a:ext uri="{FF2B5EF4-FFF2-40B4-BE49-F238E27FC236}">
                <a16:creationId xmlns:a16="http://schemas.microsoft.com/office/drawing/2014/main" id="{548A5750-BDAF-665F-BB8B-3D56BFF161ED}"/>
              </a:ext>
            </a:extLst>
          </p:cNvPr>
          <p:cNvSpPr/>
          <p:nvPr/>
        </p:nvSpPr>
        <p:spPr>
          <a:xfrm>
            <a:off x="216816" y="1036948"/>
            <a:ext cx="4072380" cy="55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580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F33BA-DFA8-9DA4-AB5C-00B44EE8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432AED-DA50-ED3E-67D0-DE48EC3915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809" y="1064725"/>
                <a:ext cx="11421397" cy="9033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/>
                  <a:t>The Bode plot with </a:t>
                </a:r>
                <a:r>
                  <a:rPr lang="it-IT" sz="2000" err="1"/>
                  <a:t>uncertain</a:t>
                </a:r>
                <a:r>
                  <a:rPr lang="it-IT" sz="2000"/>
                  <a:t> </a:t>
                </a:r>
                <a:r>
                  <a:rPr lang="it-IT" sz="2000" err="1"/>
                  <a:t>parameters</a:t>
                </a:r>
                <a:r>
                  <a:rPr lang="it-IT" sz="2000"/>
                  <a:t> (</a:t>
                </a:r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)+3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computed</a:t>
                </a:r>
                <a:r>
                  <a:rPr lang="it-IT" sz="2000"/>
                  <a:t> (</a:t>
                </a:r>
                <a:r>
                  <a:rPr lang="it-IT" sz="2000" err="1"/>
                  <a:t>where</a:t>
                </a:r>
                <a:r>
                  <a:rPr lang="it-IT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the </a:t>
                </a:r>
                <a:r>
                  <a:rPr lang="it-IT" sz="2000" err="1"/>
                  <a:t>diagonal</a:t>
                </a:r>
                <a:r>
                  <a:rPr lang="it-IT" sz="2000"/>
                  <a:t> component of the </a:t>
                </a:r>
                <a:r>
                  <a:rPr lang="it-IT" sz="2000" err="1"/>
                  <a:t>covariance</a:t>
                </a:r>
                <a:r>
                  <a:rPr lang="it-IT" sz="2000"/>
                  <a:t> </a:t>
                </a:r>
                <a:r>
                  <a:rPr lang="it-IT" sz="2000" err="1"/>
                  <a:t>matrix</a:t>
                </a:r>
                <a:r>
                  <a:rPr lang="it-IT" sz="2000"/>
                  <a:t>).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F432AED-DA50-ED3E-67D0-DE48EC3915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809" y="1064725"/>
                <a:ext cx="11421397" cy="903376"/>
              </a:xfrm>
              <a:blipFill>
                <a:blip r:embed="rId2"/>
                <a:stretch>
                  <a:fillRect l="-587" t="-7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45B2E4-43BE-7E86-8B52-063E950B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76205-2BEB-95B8-E4F6-0A6DE6B8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A855511-422A-A385-7756-F4851627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11" name="Immagine 10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F1EC5DA1-1BAD-0BCC-B8CD-63FD716A4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881" y="1741857"/>
            <a:ext cx="6260238" cy="444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391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F33BA-DFA8-9DA4-AB5C-00B44EE8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–Results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32AED-DA50-ED3E-67D0-DE48EC391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09" y="1064725"/>
            <a:ext cx="11421397" cy="903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In </a:t>
            </a:r>
            <a:r>
              <a:rPr lang="it-IT" sz="2000" err="1"/>
              <a:t>order</a:t>
            </a:r>
            <a:r>
              <a:rPr lang="it-IT" sz="2000"/>
              <a:t> to </a:t>
            </a:r>
            <a:r>
              <a:rPr lang="it-IT" sz="2000" err="1"/>
              <a:t>better</a:t>
            </a:r>
            <a:r>
              <a:rPr lang="it-IT" sz="2000"/>
              <a:t> </a:t>
            </a:r>
            <a:r>
              <a:rPr lang="it-IT" sz="2000" err="1"/>
              <a:t>understand</a:t>
            </a:r>
            <a:r>
              <a:rPr lang="it-IT" sz="2000"/>
              <a:t> the </a:t>
            </a:r>
            <a:r>
              <a:rPr lang="it-IT" sz="2000" err="1"/>
              <a:t>goodness</a:t>
            </a:r>
            <a:r>
              <a:rPr lang="it-IT" sz="2000"/>
              <a:t> of the </a:t>
            </a:r>
            <a:r>
              <a:rPr lang="it-IT" sz="2000" err="1"/>
              <a:t>estimated</a:t>
            </a:r>
            <a:r>
              <a:rPr lang="it-IT" sz="2000"/>
              <a:t> system, the </a:t>
            </a:r>
            <a:r>
              <a:rPr lang="it-IT" sz="2000" err="1"/>
              <a:t>errors</a:t>
            </a:r>
            <a:r>
              <a:rPr lang="it-IT" sz="2000"/>
              <a:t> in </a:t>
            </a:r>
            <a:r>
              <a:rPr lang="it-IT" sz="2000" err="1"/>
              <a:t>magnitude</a:t>
            </a:r>
            <a:r>
              <a:rPr lang="it-IT" sz="2000"/>
              <a:t> and </a:t>
            </a:r>
            <a:r>
              <a:rPr lang="it-IT" sz="2000" err="1"/>
              <a:t>phase</a:t>
            </a:r>
            <a:r>
              <a:rPr lang="it-IT" sz="2000"/>
              <a:t> </a:t>
            </a:r>
            <a:r>
              <a:rPr lang="it-IT" sz="2000" err="1"/>
              <a:t>related</a:t>
            </a:r>
            <a:r>
              <a:rPr lang="it-IT" sz="2000"/>
              <a:t> to the bode of the </a:t>
            </a:r>
            <a:r>
              <a:rPr lang="it-IT" sz="2000" err="1"/>
              <a:t>real</a:t>
            </a:r>
            <a:r>
              <a:rPr lang="it-IT" sz="2000"/>
              <a:t> system and the </a:t>
            </a:r>
            <a:r>
              <a:rPr lang="it-IT" sz="2000" err="1"/>
              <a:t>estimated</a:t>
            </a:r>
            <a:r>
              <a:rPr lang="it-IT" sz="2000"/>
              <a:t> </a:t>
            </a:r>
            <a:r>
              <a:rPr lang="it-IT" sz="2000" err="1"/>
              <a:t>nominal</a:t>
            </a:r>
            <a:r>
              <a:rPr lang="it-IT" sz="2000"/>
              <a:t> one are </a:t>
            </a:r>
            <a:r>
              <a:rPr lang="it-IT" sz="2000" err="1"/>
              <a:t>reported</a:t>
            </a:r>
            <a:r>
              <a:rPr lang="it-IT" sz="2000"/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45B2E4-43BE-7E86-8B52-063E950B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76205-2BEB-95B8-E4F6-0A6DE6B8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A855511-422A-A385-7756-F4851627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8" name="Immagine 7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A047A8D4-F550-3239-D06B-FF428D1375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873" y="1673513"/>
            <a:ext cx="6084253" cy="45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789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4BDACF-4E0F-700E-CA62-43975E882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2: Montecarlo Simulation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4743926-BBD2-50B7-D476-EA213AEC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A3FAAEC-6596-926A-D455-10D7B6207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D4F71BA9-9C0C-3077-4986-B837045C8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89D0DCF3-BFD3-9A59-DB4C-16C8961ADA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7497" y="2048596"/>
                <a:ext cx="11397006" cy="276080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/>
                  <a:t>In the </a:t>
                </a:r>
                <a:r>
                  <a:rPr lang="it-IT" sz="2000" err="1"/>
                  <a:t>previous</a:t>
                </a:r>
                <a:r>
                  <a:rPr lang="it-IT" sz="2000"/>
                  <a:t> </a:t>
                </a:r>
                <a:r>
                  <a:rPr lang="it-IT" sz="2000" err="1"/>
                  <a:t>analysis</a:t>
                </a:r>
                <a:r>
                  <a:rPr lang="it-IT" sz="2000"/>
                  <a:t> it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noticed</a:t>
                </a:r>
                <a:r>
                  <a:rPr lang="it-IT" sz="2000"/>
                  <a:t> that the </a:t>
                </a:r>
                <a:r>
                  <a:rPr lang="it-IT" sz="2000" err="1"/>
                  <a:t>quality</a:t>
                </a:r>
                <a:r>
                  <a:rPr lang="it-IT" sz="2000"/>
                  <a:t> of the </a:t>
                </a:r>
                <a:r>
                  <a:rPr lang="it-IT" sz="2000" err="1"/>
                  <a:t>estimated</a:t>
                </a:r>
                <a:r>
                  <a:rPr lang="it-IT" sz="2000"/>
                  <a:t> system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higly</a:t>
                </a:r>
                <a:r>
                  <a:rPr lang="it-IT" sz="2000"/>
                  <a:t> </a:t>
                </a:r>
                <a:r>
                  <a:rPr lang="it-IT" sz="2000" err="1"/>
                  <a:t>dependent</a:t>
                </a:r>
                <a:r>
                  <a:rPr lang="it-IT" sz="2000"/>
                  <a:t> from the </a:t>
                </a:r>
                <a:r>
                  <a:rPr lang="it-IT" sz="2000" err="1"/>
                  <a:t>type</a:t>
                </a:r>
                <a:r>
                  <a:rPr lang="it-IT" sz="2000"/>
                  <a:t> of </a:t>
                </a:r>
                <a:r>
                  <a:rPr lang="it-IT" sz="2000" err="1"/>
                  <a:t>signal</a:t>
                </a:r>
                <a:r>
                  <a:rPr lang="it-IT" sz="2000"/>
                  <a:t> used (frequency range of the sine </a:t>
                </a:r>
                <a:r>
                  <a:rPr lang="it-IT" sz="2000" err="1"/>
                  <a:t>sweep</a:t>
                </a:r>
                <a:r>
                  <a:rPr lang="it-IT" sz="2000"/>
                  <a:t>, duration and </a:t>
                </a:r>
                <a:r>
                  <a:rPr lang="it-IT" sz="2000" err="1"/>
                  <a:t>amplitude</a:t>
                </a:r>
                <a:r>
                  <a:rPr lang="it-IT" sz="2000"/>
                  <a:t>), and </a:t>
                </a:r>
                <a:r>
                  <a:rPr lang="it-IT" sz="2000" err="1"/>
                  <a:t>also</a:t>
                </a:r>
                <a:r>
                  <a:rPr lang="it-IT" sz="2000"/>
                  <a:t> a </a:t>
                </a:r>
                <a:r>
                  <a:rPr lang="it-IT" sz="2000" err="1"/>
                  <a:t>slight</a:t>
                </a:r>
                <a:r>
                  <a:rPr lang="it-IT" sz="2000"/>
                  <a:t> </a:t>
                </a:r>
                <a:r>
                  <a:rPr lang="it-IT" sz="2000" err="1"/>
                  <a:t>variation</a:t>
                </a:r>
                <a:r>
                  <a:rPr lang="it-IT" sz="2000"/>
                  <a:t> in </a:t>
                </a:r>
                <a:r>
                  <a:rPr lang="it-IT" sz="2000" err="1"/>
                  <a:t>these</a:t>
                </a:r>
                <a:r>
                  <a:rPr lang="it-IT" sz="2000"/>
                  <a:t> </a:t>
                </a:r>
                <a:r>
                  <a:rPr lang="it-IT" sz="2000" err="1"/>
                  <a:t>parameters</a:t>
                </a:r>
                <a:r>
                  <a:rPr lang="it-IT" sz="2000"/>
                  <a:t> </a:t>
                </a:r>
                <a:r>
                  <a:rPr lang="it-IT" sz="2000" err="1"/>
                  <a:t>brings</a:t>
                </a:r>
                <a:r>
                  <a:rPr lang="it-IT" sz="2000"/>
                  <a:t> to large </a:t>
                </a:r>
                <a:r>
                  <a:rPr lang="it-IT" sz="2000" err="1"/>
                  <a:t>differences</a:t>
                </a:r>
                <a:r>
                  <a:rPr lang="it-IT" sz="2000"/>
                  <a:t> in the trace of the </a:t>
                </a:r>
                <a:r>
                  <a:rPr lang="it-IT" sz="2000" err="1"/>
                  <a:t>covriance</a:t>
                </a:r>
                <a:r>
                  <a:rPr lang="it-IT" sz="2000"/>
                  <a:t> </a:t>
                </a:r>
                <a:r>
                  <a:rPr lang="it-IT" sz="2000" err="1"/>
                  <a:t>matrix</a:t>
                </a:r>
                <a:r>
                  <a:rPr lang="it-IT" sz="2000"/>
                  <a:t>.</a:t>
                </a:r>
              </a:p>
              <a:p>
                <a:pPr marL="0" indent="0">
                  <a:buNone/>
                </a:pPr>
                <a:r>
                  <a:rPr lang="it-IT" sz="2000"/>
                  <a:t>The </a:t>
                </a:r>
                <a:r>
                  <a:rPr lang="it-IT" sz="2000" err="1"/>
                  <a:t>aim</a:t>
                </a:r>
                <a:r>
                  <a:rPr lang="it-IT" sz="2000"/>
                  <a:t> of this </a:t>
                </a:r>
                <a:r>
                  <a:rPr lang="it-IT" sz="2000" err="1"/>
                  <a:t>section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to check if the </a:t>
                </a:r>
                <a:r>
                  <a:rPr lang="it-IT" sz="2000" err="1"/>
                  <a:t>same</a:t>
                </a:r>
                <a:r>
                  <a:rPr lang="it-IT" sz="2000"/>
                  <a:t> sine </a:t>
                </a:r>
                <a:r>
                  <a:rPr lang="it-IT" sz="2000" err="1"/>
                  <a:t>sweep</a:t>
                </a:r>
                <a:r>
                  <a:rPr lang="it-IT" sz="2000"/>
                  <a:t> </a:t>
                </a:r>
                <a:r>
                  <a:rPr lang="it-IT" sz="2000" err="1"/>
                  <a:t>signal</a:t>
                </a:r>
                <a:r>
                  <a:rPr lang="it-IT" sz="2000"/>
                  <a:t> used </a:t>
                </a:r>
                <a:r>
                  <a:rPr lang="it-IT" sz="2000" err="1"/>
                  <a:t>before</a:t>
                </a:r>
                <a:r>
                  <a:rPr lang="it-IT" sz="2000"/>
                  <a:t> can work </a:t>
                </a:r>
                <a:r>
                  <a:rPr lang="it-IT" sz="2000" err="1"/>
                  <a:t>properly</a:t>
                </a:r>
                <a:r>
                  <a:rPr lang="it-IT" sz="2000"/>
                  <a:t> </a:t>
                </a:r>
                <a:r>
                  <a:rPr lang="it-IT" sz="2000" err="1"/>
                  <a:t>even</a:t>
                </a:r>
                <a:r>
                  <a:rPr lang="it-IT" sz="2000"/>
                  <a:t> </a:t>
                </a:r>
                <a:r>
                  <a:rPr lang="it-IT" sz="2000" err="1"/>
                  <a:t>when</a:t>
                </a:r>
                <a:r>
                  <a:rPr lang="it-IT" sz="2000"/>
                  <a:t> the </a:t>
                </a:r>
                <a:r>
                  <a:rPr lang="it-IT" sz="2000" err="1"/>
                  <a:t>real</a:t>
                </a:r>
                <a:r>
                  <a:rPr lang="it-IT" sz="2000"/>
                  <a:t> system </a:t>
                </a:r>
                <a:r>
                  <a:rPr lang="it-IT" sz="2000" err="1"/>
                  <a:t>parameters</a:t>
                </a:r>
                <a:r>
                  <a:rPr lang="it-IT" sz="2000"/>
                  <a:t> are </a:t>
                </a:r>
                <a:r>
                  <a:rPr lang="it-IT" sz="2000" err="1"/>
                  <a:t>different</a:t>
                </a:r>
                <a:r>
                  <a:rPr lang="it-IT" sz="2000"/>
                  <a:t> from </a:t>
                </a:r>
                <a:r>
                  <a:rPr lang="it-IT" sz="2000" err="1"/>
                  <a:t>those</a:t>
                </a:r>
                <a:r>
                  <a:rPr lang="it-IT" sz="2000"/>
                  <a:t> of the </a:t>
                </a:r>
                <a:r>
                  <a:rPr lang="it-IT" sz="2000" err="1"/>
                  <a:t>simulink</a:t>
                </a:r>
                <a:r>
                  <a:rPr lang="it-IT" sz="2000"/>
                  <a:t> model; this situation can </a:t>
                </a:r>
                <a:r>
                  <a:rPr lang="it-IT" sz="2000" err="1"/>
                  <a:t>clearly</a:t>
                </a:r>
                <a:r>
                  <a:rPr lang="it-IT" sz="2000"/>
                  <a:t> </a:t>
                </a:r>
                <a:r>
                  <a:rPr lang="it-IT" sz="2000" err="1"/>
                  <a:t>happen</a:t>
                </a:r>
                <a:r>
                  <a:rPr lang="it-IT" sz="2000"/>
                  <a:t> </a:t>
                </a:r>
                <a:r>
                  <a:rPr lang="it-IT" sz="2000" err="1"/>
                  <a:t>when</a:t>
                </a:r>
                <a:r>
                  <a:rPr lang="it-IT" sz="2000"/>
                  <a:t> </a:t>
                </a:r>
                <a:r>
                  <a:rPr lang="it-IT" sz="2000" err="1"/>
                  <a:t>considering</a:t>
                </a:r>
                <a:r>
                  <a:rPr lang="it-IT" sz="2000"/>
                  <a:t> the </a:t>
                </a:r>
                <a:r>
                  <a:rPr lang="it-IT" sz="2000" err="1"/>
                  <a:t>real</a:t>
                </a:r>
                <a:r>
                  <a:rPr lang="it-IT" sz="2000"/>
                  <a:t> drone </a:t>
                </a:r>
                <a:r>
                  <a:rPr lang="it-IT" sz="2000" err="1"/>
                  <a:t>despite</a:t>
                </a:r>
                <a:r>
                  <a:rPr lang="it-IT" sz="2000"/>
                  <a:t> of the </a:t>
                </a:r>
                <a:r>
                  <a:rPr lang="it-IT" sz="2000" err="1"/>
                  <a:t>simulated</a:t>
                </a:r>
                <a:r>
                  <a:rPr lang="it-IT" sz="2000"/>
                  <a:t> one.</a:t>
                </a:r>
              </a:p>
              <a:p>
                <a:pPr marL="0" indent="0">
                  <a:buNone/>
                </a:pPr>
                <a:r>
                  <a:rPr lang="it-IT" sz="2000"/>
                  <a:t> A Montecarlo </a:t>
                </a:r>
                <a:r>
                  <a:rPr lang="it-IT" sz="2000" err="1"/>
                  <a:t>analysis</a:t>
                </a:r>
                <a:r>
                  <a:rPr lang="it-IT" sz="2000"/>
                  <a:t> (</a:t>
                </a:r>
                <a:r>
                  <a:rPr lang="it-IT" sz="2000" err="1"/>
                  <a:t>considering</a:t>
                </a:r>
                <a:r>
                  <a:rPr lang="it-IT" sz="2000"/>
                  <a:t> 100 samples)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performed</a:t>
                </a:r>
                <a:r>
                  <a:rPr lang="it-IT" sz="2000"/>
                  <a:t> by </a:t>
                </a:r>
                <a:r>
                  <a:rPr lang="it-IT" sz="2000" err="1"/>
                  <a:t>varying</a:t>
                </a:r>
                <a:r>
                  <a:rPr lang="it-IT" sz="2000"/>
                  <a:t> the </a:t>
                </a:r>
                <a:r>
                  <a:rPr lang="it-IT" sz="2000" err="1"/>
                  <a:t>parameters</a:t>
                </a:r>
                <a:r>
                  <a:rPr lang="it-IT" sz="2000"/>
                  <a:t> of the </a:t>
                </a:r>
                <a:r>
                  <a:rPr lang="it-IT" sz="2000" err="1"/>
                  <a:t>vector</a:t>
                </a:r>
                <a:r>
                  <a:rPr lang="it-IT" sz="20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it-IT" sz="2000"/>
                  <a:t> (+- 5% with </a:t>
                </a:r>
                <a:r>
                  <a:rPr lang="it-IT" sz="2000" err="1"/>
                  <a:t>respect</a:t>
                </a:r>
                <a:r>
                  <a:rPr lang="it-IT" sz="2000"/>
                  <a:t> to the </a:t>
                </a:r>
                <a:r>
                  <a:rPr lang="it-IT" sz="2000" err="1"/>
                  <a:t>nominal</a:t>
                </a:r>
                <a:r>
                  <a:rPr lang="it-IT" sz="2000"/>
                  <a:t> </a:t>
                </a:r>
                <a:r>
                  <a:rPr lang="it-IT" sz="2000" err="1"/>
                  <a:t>values</a:t>
                </a:r>
                <a:r>
                  <a:rPr lang="it-IT" sz="2000"/>
                  <a:t>).</a:t>
                </a:r>
              </a:p>
            </p:txBody>
          </p:sp>
        </mc:Choice>
        <mc:Fallback xmlns="">
          <p:sp>
            <p:nvSpPr>
              <p:cNvPr id="9" name="Segnaposto contenuto 2">
                <a:extLst>
                  <a:ext uri="{FF2B5EF4-FFF2-40B4-BE49-F238E27FC236}">
                    <a16:creationId xmlns:a16="http://schemas.microsoft.com/office/drawing/2014/main" id="{89D0DCF3-BFD3-9A59-DB4C-16C8961AD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497" y="2048596"/>
                <a:ext cx="11397006" cy="2760808"/>
              </a:xfrm>
              <a:prstGeom prst="rect">
                <a:avLst/>
              </a:prstGeom>
              <a:blipFill>
                <a:blip r:embed="rId2"/>
                <a:stretch>
                  <a:fillRect l="-535" t="-2208" r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0506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D2847F-E4FF-F82D-2AFD-B5969A011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2: </a:t>
            </a:r>
            <a:r>
              <a:rPr lang="it-IT" err="1"/>
              <a:t>Sweep</a:t>
            </a:r>
            <a:r>
              <a:rPr lang="it-IT"/>
              <a:t> </a:t>
            </a:r>
            <a:r>
              <a:rPr lang="it-IT" err="1"/>
              <a:t>conclusion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2FD9EC-E5DB-6B9A-688A-519B7B662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12715"/>
            <a:ext cx="10515600" cy="123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The </a:t>
            </a:r>
            <a:r>
              <a:rPr lang="it-IT" sz="2000" err="1"/>
              <a:t>results</a:t>
            </a:r>
            <a:r>
              <a:rPr lang="it-IT" sz="2000"/>
              <a:t> show that the </a:t>
            </a:r>
            <a:r>
              <a:rPr lang="it-IT" sz="2000" err="1"/>
              <a:t>signal</a:t>
            </a:r>
            <a:r>
              <a:rPr lang="it-IT" sz="2000"/>
              <a:t> </a:t>
            </a:r>
            <a:r>
              <a:rPr lang="it-IT" sz="2000" err="1"/>
              <a:t>can’t</a:t>
            </a:r>
            <a:r>
              <a:rPr lang="it-IT" sz="2000"/>
              <a:t> estimate </a:t>
            </a:r>
            <a:r>
              <a:rPr lang="it-IT" sz="2000" err="1"/>
              <a:t>properly</a:t>
            </a:r>
            <a:r>
              <a:rPr lang="it-IT" sz="2000"/>
              <a:t> the system </a:t>
            </a:r>
            <a:r>
              <a:rPr lang="it-IT" sz="2000" err="1"/>
              <a:t>when</a:t>
            </a:r>
            <a:r>
              <a:rPr lang="it-IT" sz="2000"/>
              <a:t> </a:t>
            </a:r>
            <a:r>
              <a:rPr lang="it-IT" sz="2000" err="1"/>
              <a:t>also</a:t>
            </a:r>
            <a:r>
              <a:rPr lang="it-IT" sz="2000"/>
              <a:t> the </a:t>
            </a:r>
            <a:r>
              <a:rPr lang="it-IT" sz="2000" err="1"/>
              <a:t>uncertainties</a:t>
            </a:r>
            <a:r>
              <a:rPr lang="it-IT" sz="2000"/>
              <a:t> on the </a:t>
            </a:r>
            <a:r>
              <a:rPr lang="it-IT" sz="2000" err="1"/>
              <a:t>parameter</a:t>
            </a:r>
            <a:r>
              <a:rPr lang="it-IT" sz="2000"/>
              <a:t> are </a:t>
            </a:r>
            <a:r>
              <a:rPr lang="it-IT" sz="2000" err="1"/>
              <a:t>taken</a:t>
            </a:r>
            <a:r>
              <a:rPr lang="it-IT" sz="2000"/>
              <a:t> </a:t>
            </a:r>
            <a:r>
              <a:rPr lang="it-IT" sz="2000" err="1"/>
              <a:t>into</a:t>
            </a:r>
            <a:r>
              <a:rPr lang="it-IT" sz="2000"/>
              <a:t> account, </a:t>
            </a:r>
            <a:r>
              <a:rPr lang="it-IT" sz="2000" err="1"/>
              <a:t>hence</a:t>
            </a:r>
            <a:r>
              <a:rPr lang="it-IT" sz="2000"/>
              <a:t>, one </a:t>
            </a:r>
            <a:r>
              <a:rPr lang="it-IT" sz="2000" err="1"/>
              <a:t>solution</a:t>
            </a:r>
            <a:r>
              <a:rPr lang="it-IT" sz="2000"/>
              <a:t> to this problem </a:t>
            </a:r>
            <a:r>
              <a:rPr lang="it-IT" sz="2000" err="1"/>
              <a:t>could</a:t>
            </a:r>
            <a:r>
              <a:rPr lang="it-IT" sz="2000"/>
              <a:t> be to </a:t>
            </a:r>
            <a:r>
              <a:rPr lang="it-IT" sz="2000" err="1"/>
              <a:t>repeat</a:t>
            </a:r>
            <a:r>
              <a:rPr lang="it-IT" sz="2000"/>
              <a:t> the </a:t>
            </a:r>
            <a:r>
              <a:rPr lang="it-IT" sz="2000" err="1"/>
              <a:t>experiment</a:t>
            </a:r>
            <a:r>
              <a:rPr lang="it-IT" sz="2000"/>
              <a:t> with </a:t>
            </a:r>
            <a:r>
              <a:rPr lang="it-IT" sz="2000" err="1"/>
              <a:t>different</a:t>
            </a:r>
            <a:r>
              <a:rPr lang="it-IT" sz="2000"/>
              <a:t> </a:t>
            </a:r>
            <a:r>
              <a:rPr lang="it-IT" sz="2000" err="1"/>
              <a:t>types</a:t>
            </a:r>
            <a:r>
              <a:rPr lang="it-IT" sz="2000"/>
              <a:t> of </a:t>
            </a:r>
            <a:r>
              <a:rPr lang="it-IT" sz="2000" err="1"/>
              <a:t>signals</a:t>
            </a:r>
            <a:r>
              <a:rPr lang="it-IT" sz="2000"/>
              <a:t> by trial and </a:t>
            </a:r>
            <a:r>
              <a:rPr lang="it-IT" sz="2000" err="1"/>
              <a:t>error</a:t>
            </a:r>
            <a:r>
              <a:rPr lang="it-IT" sz="2000"/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F90279-E44F-B4CA-6033-FDB425EB5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08BE7CA-993B-E079-6038-8EE11E929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8BB486B-5059-83B4-93EC-EC7FC35C5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5C6CD0B-B059-0A53-F6F1-B2E9C96F6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2" y="1138464"/>
            <a:ext cx="4592551" cy="344441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C24939C-F55A-F9A3-B57E-283C5143AE2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" t="3271" r="8822"/>
          <a:stretch/>
        </p:blipFill>
        <p:spPr>
          <a:xfrm>
            <a:off x="5662594" y="967416"/>
            <a:ext cx="6359810" cy="3547171"/>
          </a:xfrm>
          <a:prstGeom prst="rect">
            <a:avLst/>
          </a:prstGeom>
        </p:spPr>
      </p:pic>
      <p:sp>
        <p:nvSpPr>
          <p:cNvPr id="10" name="Ovale 9">
            <a:extLst>
              <a:ext uri="{FF2B5EF4-FFF2-40B4-BE49-F238E27FC236}">
                <a16:creationId xmlns:a16="http://schemas.microsoft.com/office/drawing/2014/main" id="{3824DEB5-7D88-ADEF-F5B7-ECD01D41B50E}"/>
              </a:ext>
            </a:extLst>
          </p:cNvPr>
          <p:cNvSpPr/>
          <p:nvPr/>
        </p:nvSpPr>
        <p:spPr>
          <a:xfrm>
            <a:off x="1180457" y="1687752"/>
            <a:ext cx="87549" cy="8754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ttore a gomito 16">
            <a:extLst>
              <a:ext uri="{FF2B5EF4-FFF2-40B4-BE49-F238E27FC236}">
                <a16:creationId xmlns:a16="http://schemas.microsoft.com/office/drawing/2014/main" id="{15EE6E21-1759-D120-855C-0D0474E7172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39708" y="758570"/>
            <a:ext cx="2037496" cy="40709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4187F9B6-C2FB-3CFF-EEEF-23598985DF78}"/>
              </a:ext>
            </a:extLst>
          </p:cNvPr>
          <p:cNvSpPr txBox="1"/>
          <p:nvPr/>
        </p:nvSpPr>
        <p:spPr>
          <a:xfrm>
            <a:off x="825858" y="4596593"/>
            <a:ext cx="5270142" cy="67710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it-IT" err="1"/>
              <a:t>Mean</a:t>
            </a:r>
            <a:r>
              <a:rPr lang="it-IT"/>
              <a:t> of the </a:t>
            </a:r>
            <a:r>
              <a:rPr lang="it-IT" sz="2000" err="1"/>
              <a:t>covariance</a:t>
            </a:r>
            <a:r>
              <a:rPr lang="it-IT"/>
              <a:t> matrices </a:t>
            </a:r>
            <a:r>
              <a:rPr lang="it-IT" err="1"/>
              <a:t>traces</a:t>
            </a:r>
            <a:r>
              <a:rPr lang="it-IT"/>
              <a:t> : 0.23</a:t>
            </a:r>
          </a:p>
          <a:p>
            <a:r>
              <a:rPr lang="it-IT" err="1"/>
              <a:t>Variance</a:t>
            </a:r>
            <a:r>
              <a:rPr lang="it-IT"/>
              <a:t> of the </a:t>
            </a:r>
            <a:r>
              <a:rPr lang="it-IT" err="1"/>
              <a:t>covariance</a:t>
            </a:r>
            <a:r>
              <a:rPr lang="it-IT"/>
              <a:t> matrices </a:t>
            </a:r>
            <a:r>
              <a:rPr lang="it-IT" err="1"/>
              <a:t>traces</a:t>
            </a:r>
            <a:r>
              <a:rPr lang="it-IT"/>
              <a:t> : 0.010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089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8ED6E-A700-2FB9-8084-B74F308D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 RBS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838" y="967417"/>
                <a:ext cx="5465704" cy="317196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/>
                  <a:t>The general equation for the RBS signal can be written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/>
                  <a:t> is the output of the RBS at time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/>
                  <a:t>,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sz="2000"/>
                  <a:t> is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/>
                  <a:t>-</a:t>
                </a:r>
                <a:r>
                  <a:rPr lang="en-US" sz="2000" err="1"/>
                  <a:t>th</a:t>
                </a:r>
                <a:r>
                  <a:rPr lang="en-US" sz="2000"/>
                  <a:t> sample of the RBS</a:t>
                </a:r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en-US" sz="2000"/>
                  <a:t>In order to obtain the RBS depicted in the figure in the right, a trial and error approach is done in order to obtain the most appropriate parameters that are used for the generation of this family of signals. The choice falls on:</a:t>
                </a:r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838" y="967417"/>
                <a:ext cx="5465704" cy="3171965"/>
              </a:xfrm>
              <a:blipFill>
                <a:blip r:embed="rId2"/>
                <a:stretch>
                  <a:fillRect l="-1115" t="-2115" r="-2118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FA45FB-CB3A-26BF-5AD8-BCFA25A4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B9AB4D-726C-EE79-263A-25F85E6A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0E728AE-6BF7-290F-700C-E155CE38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63AFDFA-A897-38DA-FB6D-EC023894A4E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6"/>
          <a:stretch/>
        </p:blipFill>
        <p:spPr>
          <a:xfrm>
            <a:off x="5712542" y="967417"/>
            <a:ext cx="6231590" cy="50000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00258C24-C4BE-24CE-2390-26BB4756AB05}"/>
              </a:ext>
            </a:extLst>
          </p:cNvPr>
          <p:cNvSpPr/>
          <p:nvPr/>
        </p:nvSpPr>
        <p:spPr>
          <a:xfrm>
            <a:off x="1398081" y="4746180"/>
            <a:ext cx="2916380" cy="15268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8DF2E45-37CA-E6A2-6DC1-E04450C424CE}"/>
                  </a:ext>
                </a:extLst>
              </p:cNvPr>
              <p:cNvSpPr txBox="1"/>
              <p:nvPr/>
            </p:nvSpPr>
            <p:spPr>
              <a:xfrm>
                <a:off x="246837" y="4513817"/>
                <a:ext cx="5218867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endParaRPr lang="en-US" sz="18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8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=0.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it-IT" sz="1800" b="0" i="1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.25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80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0 </m:t>
                      </m:r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𝑠</m:t>
                      </m:r>
                    </m:oMath>
                  </m:oMathPara>
                </a14:m>
                <a:endParaRPr lang="en-US" sz="1800"/>
              </a:p>
              <a:p>
                <a:pPr marL="0" indent="0" algn="ctr">
                  <a:buNone/>
                </a:pPr>
                <a:r>
                  <a:rPr lang="en-US" sz="1800" b="1"/>
                  <a:t>PIPS</a:t>
                </a:r>
                <a:r>
                  <a:rPr lang="en-US" sz="1800" b="1" baseline="-25000"/>
                  <a:t>RBS</a:t>
                </a:r>
                <a:r>
                  <a:rPr lang="en-US" b="1" baseline="-25000"/>
                  <a:t> </a:t>
                </a:r>
                <a:r>
                  <a:rPr lang="en-US" sz="1800"/>
                  <a:t> = 97.83%</a:t>
                </a:r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E8DF2E45-37CA-E6A2-6DC1-E04450C424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37" y="4513817"/>
                <a:ext cx="5218867" cy="1754326"/>
              </a:xfrm>
              <a:prstGeom prst="rect">
                <a:avLst/>
              </a:prstGeom>
              <a:blipFill>
                <a:blip r:embed="rId4"/>
                <a:stretch>
                  <a:fillRect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405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641D3-906E-F504-3A71-0478BCDD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–RBS generation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8D8142-4967-5B1C-8A49-8A5921D3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C6FFAA-154C-FCC4-372A-712F2CE0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BAE3C118-994C-69C6-7776-A913CEF9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FC4671C-BBC4-9336-33BC-D02870FCB638}"/>
              </a:ext>
            </a:extLst>
          </p:cNvPr>
          <p:cNvSpPr txBox="1"/>
          <p:nvPr/>
        </p:nvSpPr>
        <p:spPr>
          <a:xfrm>
            <a:off x="452284" y="1640422"/>
            <a:ext cx="5388077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it-IT" sz="2000" err="1"/>
              <a:t>Then</a:t>
            </a:r>
            <a:r>
              <a:rPr lang="it-IT" sz="2000"/>
              <a:t> 50 </a:t>
            </a:r>
            <a:r>
              <a:rPr lang="it-IT" sz="2000" err="1"/>
              <a:t>sequences</a:t>
            </a:r>
            <a:r>
              <a:rPr lang="it-IT" sz="2000"/>
              <a:t> are </a:t>
            </a:r>
            <a:r>
              <a:rPr lang="it-IT" sz="2000" err="1"/>
              <a:t>generated</a:t>
            </a:r>
            <a:r>
              <a:rPr lang="it-IT" sz="2000"/>
              <a:t> and </a:t>
            </a:r>
            <a:r>
              <a:rPr lang="it-IT" sz="2000" err="1"/>
              <a:t>given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input to the system by </a:t>
            </a:r>
            <a:r>
              <a:rPr lang="it-IT" sz="2000" err="1"/>
              <a:t>using</a:t>
            </a:r>
            <a:r>
              <a:rPr lang="it-IT" sz="2000"/>
              <a:t> the simulator </a:t>
            </a:r>
            <a:r>
              <a:rPr lang="it-IT" sz="2000" err="1"/>
              <a:t>implented</a:t>
            </a:r>
            <a:r>
              <a:rPr lang="it-IT" sz="2000"/>
              <a:t> in </a:t>
            </a:r>
            <a:r>
              <a:rPr lang="it-IT" sz="2000" err="1"/>
              <a:t>simulink</a:t>
            </a:r>
            <a:r>
              <a:rPr lang="it-IT" sz="2000"/>
              <a:t>. By </a:t>
            </a:r>
            <a:r>
              <a:rPr lang="it-IT" sz="2000" err="1"/>
              <a:t>extracting</a:t>
            </a:r>
            <a:r>
              <a:rPr lang="it-IT" sz="2000"/>
              <a:t> the </a:t>
            </a:r>
            <a:r>
              <a:rPr lang="it-IT" sz="2000" err="1"/>
              <a:t>simulated</a:t>
            </a:r>
            <a:r>
              <a:rPr lang="it-IT" sz="2000"/>
              <a:t> outputs and following the </a:t>
            </a:r>
            <a:r>
              <a:rPr lang="it-IT" sz="2000" err="1"/>
              <a:t>same</a:t>
            </a:r>
            <a:r>
              <a:rPr lang="it-IT" sz="2000"/>
              <a:t> steps </a:t>
            </a:r>
            <a:r>
              <a:rPr lang="it-IT" sz="2000" err="1"/>
              <a:t>performed</a:t>
            </a:r>
            <a:r>
              <a:rPr lang="it-IT" sz="2000"/>
              <a:t> in the first task, the </a:t>
            </a:r>
            <a:r>
              <a:rPr lang="it-IT" sz="2000" err="1"/>
              <a:t>estimated</a:t>
            </a:r>
            <a:r>
              <a:rPr lang="it-IT" sz="2000"/>
              <a:t> </a:t>
            </a:r>
            <a:r>
              <a:rPr lang="it-IT" sz="2000" err="1"/>
              <a:t>parameters</a:t>
            </a:r>
            <a:r>
              <a:rPr lang="it-IT" sz="2000"/>
              <a:t> and </a:t>
            </a:r>
            <a:r>
              <a:rPr lang="it-IT" sz="2000" err="1"/>
              <a:t>their</a:t>
            </a:r>
            <a:r>
              <a:rPr lang="it-IT" sz="2000"/>
              <a:t> </a:t>
            </a:r>
            <a:r>
              <a:rPr lang="it-IT" sz="2000" err="1"/>
              <a:t>uncertainties</a:t>
            </a:r>
            <a:r>
              <a:rPr lang="it-IT" sz="2000"/>
              <a:t> are </a:t>
            </a:r>
            <a:r>
              <a:rPr lang="it-IT" sz="2000" err="1"/>
              <a:t>obtained</a:t>
            </a:r>
            <a:r>
              <a:rPr lang="it-IT" sz="2000"/>
              <a:t> and </a:t>
            </a:r>
            <a:r>
              <a:rPr lang="it-IT" sz="2000" err="1"/>
              <a:t>then</a:t>
            </a:r>
            <a:r>
              <a:rPr lang="it-IT" sz="2000"/>
              <a:t> </a:t>
            </a:r>
            <a:r>
              <a:rPr lang="it-IT" sz="2000" err="1"/>
              <a:t>compared</a:t>
            </a:r>
            <a:r>
              <a:rPr lang="it-IT" sz="2000"/>
              <a:t> to the </a:t>
            </a:r>
            <a:r>
              <a:rPr lang="it-IT" sz="2000" err="1"/>
              <a:t>ones</a:t>
            </a:r>
            <a:r>
              <a:rPr lang="it-IT" sz="2000"/>
              <a:t> </a:t>
            </a:r>
            <a:r>
              <a:rPr lang="it-IT" sz="2000" err="1"/>
              <a:t>obtained</a:t>
            </a:r>
            <a:r>
              <a:rPr lang="it-IT" sz="2000"/>
              <a:t> by </a:t>
            </a:r>
            <a:r>
              <a:rPr lang="it-IT" sz="2000" err="1"/>
              <a:t>using</a:t>
            </a:r>
            <a:r>
              <a:rPr lang="it-IT" sz="2000"/>
              <a:t> </a:t>
            </a:r>
            <a:r>
              <a:rPr lang="it-IT" sz="2000" err="1"/>
              <a:t>as</a:t>
            </a:r>
            <a:r>
              <a:rPr lang="it-IT" sz="2000"/>
              <a:t> input the </a:t>
            </a:r>
            <a:r>
              <a:rPr lang="it-IT" sz="2000" err="1"/>
              <a:t>function</a:t>
            </a:r>
            <a:r>
              <a:rPr lang="it-IT" sz="2000"/>
              <a:t> </a:t>
            </a:r>
            <a:r>
              <a:rPr lang="it-IT" sz="2000" err="1"/>
              <a:t>contained</a:t>
            </a:r>
            <a:r>
              <a:rPr lang="it-IT" sz="2000"/>
              <a:t> in the file </a:t>
            </a:r>
            <a:r>
              <a:rPr lang="it-IT" sz="2000" err="1"/>
              <a:t>ExcitationM</a:t>
            </a:r>
            <a:r>
              <a:rPr lang="it-IT" sz="2000"/>
              <a:t>.</a:t>
            </a:r>
          </a:p>
          <a:p>
            <a:pPr marL="0" indent="0" algn="just">
              <a:buNone/>
            </a:pPr>
            <a:endParaRPr lang="it-IT" sz="2000"/>
          </a:p>
          <a:p>
            <a:pPr marL="0" indent="0" algn="just">
              <a:buNone/>
            </a:pPr>
            <a:endParaRPr lang="it-IT" sz="2000"/>
          </a:p>
          <a:p>
            <a:pPr marL="0" indent="0" algn="just">
              <a:buNone/>
            </a:pPr>
            <a:r>
              <a:rPr lang="it-IT" sz="2000" err="1"/>
              <a:t>Only</a:t>
            </a:r>
            <a:r>
              <a:rPr lang="it-IT" sz="2000"/>
              <a:t> the 12 </a:t>
            </a:r>
            <a:r>
              <a:rPr lang="it-IT" sz="2000" err="1"/>
              <a:t>sequences</a:t>
            </a:r>
            <a:r>
              <a:rPr lang="it-IT" sz="2000"/>
              <a:t> </a:t>
            </a:r>
            <a:r>
              <a:rPr lang="it-IT" sz="2000" err="1"/>
              <a:t>that</a:t>
            </a:r>
            <a:r>
              <a:rPr lang="it-IT" sz="2000"/>
              <a:t> </a:t>
            </a:r>
            <a:r>
              <a:rPr lang="it-IT" sz="2000" err="1"/>
              <a:t>decrease</a:t>
            </a:r>
            <a:r>
              <a:rPr lang="it-IT" sz="2000"/>
              <a:t> the trace of the </a:t>
            </a:r>
            <a:r>
              <a:rPr lang="it-IT" sz="2000" err="1"/>
              <a:t>covariance</a:t>
            </a:r>
            <a:r>
              <a:rPr lang="it-IT" sz="2000"/>
              <a:t> </a:t>
            </a:r>
            <a:r>
              <a:rPr lang="it-IT" sz="2000" err="1"/>
              <a:t>matrix</a:t>
            </a:r>
            <a:r>
              <a:rPr lang="it-IT" sz="2000"/>
              <a:t> are </a:t>
            </a:r>
            <a:r>
              <a:rPr lang="it-IT" sz="2000" err="1"/>
              <a:t>taken</a:t>
            </a:r>
            <a:r>
              <a:rPr lang="it-IT" sz="2000"/>
              <a:t> </a:t>
            </a:r>
            <a:r>
              <a:rPr lang="it-IT" sz="2000" err="1"/>
              <a:t>into</a:t>
            </a:r>
            <a:r>
              <a:rPr lang="it-IT" sz="2000"/>
              <a:t> account for the </a:t>
            </a:r>
            <a:r>
              <a:rPr lang="it-IT" sz="2000" err="1"/>
              <a:t>next</a:t>
            </a:r>
            <a:r>
              <a:rPr lang="it-IT" sz="2000"/>
              <a:t> step.</a:t>
            </a:r>
          </a:p>
          <a:p>
            <a:pPr marL="0" indent="0" algn="just">
              <a:buNone/>
            </a:pPr>
            <a:endParaRPr lang="it-IT" sz="2000"/>
          </a:p>
          <a:p>
            <a:pPr marL="0" indent="0" algn="just">
              <a:buNone/>
            </a:pPr>
            <a:endParaRPr lang="it-IT" sz="2000"/>
          </a:p>
        </p:txBody>
      </p:sp>
      <p:pic>
        <p:nvPicPr>
          <p:cNvPr id="7" name="Immagine 6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1C49C1E-2A76-42C1-A348-0E8868EBA7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68" y="1672654"/>
            <a:ext cx="5161132" cy="409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90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7EE1-9477-C96E-143F-874E7FD1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– Linearized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6DC99-181D-9F82-D23B-B2FBCC73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7BC05-917D-8184-DC85-4B7D6EBA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FE668-4BFD-D54F-31E5-C4AF033E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9285D-F4A7-4416-A0D7-8857F43B4B09}" type="datetime1">
              <a:rPr lang="it-IT" smtClean="0"/>
              <a:t>04/04/2023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FB35AE-66DB-2C2B-F989-B19C54E26CE9}"/>
              </a:ext>
            </a:extLst>
          </p:cNvPr>
          <p:cNvSpPr txBox="1"/>
          <p:nvPr/>
        </p:nvSpPr>
        <p:spPr>
          <a:xfrm>
            <a:off x="5484931" y="349021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b="0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734FF3F-E520-4508-CBD1-386809AEE08A}"/>
                  </a:ext>
                </a:extLst>
              </p:cNvPr>
              <p:cNvSpPr txBox="1"/>
              <p:nvPr/>
            </p:nvSpPr>
            <p:spPr>
              <a:xfrm>
                <a:off x="1762432" y="1980213"/>
                <a:ext cx="4279826" cy="3315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/>
                  <a:t>State equation:</a:t>
                </a:r>
                <a:br>
                  <a:rPr lang="en-US" sz="2000"/>
                </a:br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acc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𝑙𝑜𝑛</m:t>
                          </m:r>
                        </m:sub>
                      </m:sSub>
                    </m:oMath>
                  </m:oMathPara>
                </a14:m>
                <a:endParaRPr lang="en-US" sz="2000" b="0"/>
              </a:p>
              <a:p>
                <a:endParaRPr lang="en-US" sz="2000"/>
              </a:p>
              <a:p>
                <a:r>
                  <a:rPr lang="en-US" sz="2000"/>
                  <a:t>Output equation:</a:t>
                </a:r>
              </a:p>
              <a:p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𝑙𝑜𝑛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0734FF3F-E520-4508-CBD1-386809AEE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432" y="1980213"/>
                <a:ext cx="4279826" cy="3315331"/>
              </a:xfrm>
              <a:prstGeom prst="rect">
                <a:avLst/>
              </a:prstGeom>
              <a:blipFill>
                <a:blip r:embed="rId3"/>
                <a:stretch>
                  <a:fillRect l="-3561" t="-2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/>
              <p:nvPr/>
            </p:nvSpPr>
            <p:spPr>
              <a:xfrm>
                <a:off x="6924400" y="2240974"/>
                <a:ext cx="3372399" cy="25712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Model Parameters:</a:t>
                </a:r>
                <a:br>
                  <a:rPr lang="en-US" sz="2000"/>
                </a:br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brk m:alnAt="7"/>
                                                  </m:r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𝑋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𝑀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−0.1068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0.1192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5.9755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−2.6478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−10.1647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450.71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400" y="2240974"/>
                <a:ext cx="3372399" cy="2571281"/>
              </a:xfrm>
              <a:prstGeom prst="rect">
                <a:avLst/>
              </a:prstGeom>
              <a:blipFill>
                <a:blip r:embed="rId4"/>
                <a:stretch>
                  <a:fillRect l="-1989" t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2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1"/>
    </mc:Choice>
    <mc:Fallback xmlns="">
      <p:transition spd="slow" advTm="3066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8ED6E-A700-2FB9-8084-B74F308D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 RBS: </a:t>
            </a:r>
            <a:r>
              <a:rPr lang="it-IT" err="1"/>
              <a:t>sensitivity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FA45FB-CB3A-26BF-5AD8-BCFA25A4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B9AB4D-726C-EE79-263A-25F85E6A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75DDB-C775-4E10-8538-7423F2AE40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0E728AE-6BF7-290F-700C-E155CE38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45237-DF83-4D8D-98E6-7CF6EC91568E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04/04/2023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867A7A5D-EFC0-5EC1-85CD-E2E2C8BD3E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599" y="967469"/>
                <a:ext cx="11021961" cy="4969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it-IT" sz="2000" err="1">
                    <a:ea typeface="Cambria Math" panose="02040503050406030204" pitchFamily="18" charset="0"/>
                  </a:rPr>
                  <a:t>As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previously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done</a:t>
                </a:r>
                <a:r>
                  <a:rPr lang="it-IT" sz="2000">
                    <a:ea typeface="Cambria Math" panose="02040503050406030204" pitchFamily="18" charset="0"/>
                  </a:rPr>
                  <a:t> for the sine </a:t>
                </a:r>
                <a:r>
                  <a:rPr lang="it-IT" sz="2000" err="1">
                    <a:ea typeface="Cambria Math" panose="02040503050406030204" pitchFamily="18" charset="0"/>
                  </a:rPr>
                  <a:t>sweep</a:t>
                </a:r>
                <a:r>
                  <a:rPr lang="it-IT" sz="2000">
                    <a:ea typeface="Cambria Math" panose="02040503050406030204" pitchFamily="18" charset="0"/>
                  </a:rPr>
                  <a:t>, a </a:t>
                </a:r>
                <a:r>
                  <a:rPr lang="it-IT" sz="2000" err="1">
                    <a:ea typeface="Cambria Math" panose="02040503050406030204" pitchFamily="18" charset="0"/>
                  </a:rPr>
                  <a:t>sentivity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analysis</a:t>
                </a:r>
                <a:r>
                  <a:rPr lang="it-IT" sz="2000">
                    <a:ea typeface="Cambria Math" panose="02040503050406030204" pitchFamily="18" charset="0"/>
                  </a:rPr>
                  <a:t> of the </a:t>
                </a:r>
                <a:r>
                  <a:rPr lang="it-IT" sz="2000" err="1">
                    <a:ea typeface="Cambria Math" panose="02040503050406030204" pitchFamily="18" charset="0"/>
                  </a:rPr>
                  <a:t>signal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is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performed</a:t>
                </a:r>
                <a:r>
                  <a:rPr lang="it-IT" sz="2000">
                    <a:ea typeface="Cambria Math" panose="02040503050406030204" pitchFamily="18" charset="0"/>
                  </a:rPr>
                  <a:t>.</a:t>
                </a:r>
                <a:r>
                  <a:rPr lang="it-IT" sz="2000"/>
                  <a:t> </a:t>
                </a:r>
              </a:p>
              <a:p>
                <a:pPr marL="0" indent="0">
                  <a:buNone/>
                </a:pPr>
                <a:r>
                  <a:rPr lang="it-IT" sz="2000"/>
                  <a:t>A Montecarlo </a:t>
                </a:r>
                <a:r>
                  <a:rPr lang="it-IT" sz="2000" err="1"/>
                  <a:t>analysis</a:t>
                </a:r>
                <a:r>
                  <a:rPr lang="it-IT" sz="2000"/>
                  <a:t> </a:t>
                </a:r>
                <a:r>
                  <a:rPr lang="it-IT" sz="2000" err="1"/>
                  <a:t>considering</a:t>
                </a:r>
                <a:r>
                  <a:rPr lang="it-IT" sz="2000"/>
                  <a:t> 100 samples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carried</a:t>
                </a:r>
                <a:r>
                  <a:rPr lang="it-IT" sz="2000"/>
                  <a:t> out by </a:t>
                </a:r>
                <a:r>
                  <a:rPr lang="it-IT" sz="2000" err="1"/>
                  <a:t>varying</a:t>
                </a:r>
                <a:r>
                  <a:rPr lang="it-IT" sz="2000"/>
                  <a:t> the </a:t>
                </a:r>
                <a:r>
                  <a:rPr lang="it-IT" sz="2000" err="1"/>
                  <a:t>parameters</a:t>
                </a:r>
                <a:r>
                  <a:rPr lang="it-IT" sz="2000"/>
                  <a:t> of the </a:t>
                </a:r>
                <a:r>
                  <a:rPr lang="it-IT" sz="2000" err="1"/>
                  <a:t>vector</a:t>
                </a:r>
                <a:r>
                  <a:rPr lang="it-IT" sz="20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Θ</m:t>
                    </m:r>
                  </m:oMath>
                </a14:m>
                <a:r>
                  <a:rPr lang="it-IT" sz="2000"/>
                  <a:t> (+- 5% with </a:t>
                </a:r>
                <a:r>
                  <a:rPr lang="it-IT" sz="2000" err="1"/>
                  <a:t>respect</a:t>
                </a:r>
                <a:r>
                  <a:rPr lang="it-IT" sz="2000"/>
                  <a:t> to the </a:t>
                </a:r>
                <a:r>
                  <a:rPr lang="it-IT" sz="2000" err="1"/>
                  <a:t>nominal</a:t>
                </a:r>
                <a:r>
                  <a:rPr lang="it-IT" sz="2000"/>
                  <a:t> </a:t>
                </a:r>
                <a:r>
                  <a:rPr lang="it-IT" sz="2000" err="1"/>
                  <a:t>values</a:t>
                </a:r>
                <a:r>
                  <a:rPr lang="it-IT" sz="2000"/>
                  <a:t> ) for </a:t>
                </a:r>
                <a:r>
                  <a:rPr lang="it-IT" sz="2000" err="1"/>
                  <a:t>all</a:t>
                </a:r>
                <a:r>
                  <a:rPr lang="it-IT" sz="2000"/>
                  <a:t> the </a:t>
                </a:r>
                <a:r>
                  <a:rPr lang="it-IT" sz="2000">
                    <a:ea typeface="Cambria Math" panose="02040503050406030204" pitchFamily="18" charset="0"/>
                  </a:rPr>
                  <a:t>12 </a:t>
                </a:r>
                <a:r>
                  <a:rPr lang="it-IT" sz="2000" err="1">
                    <a:ea typeface="Cambria Math" panose="02040503050406030204" pitchFamily="18" charset="0"/>
                  </a:rPr>
                  <a:t>sequences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previously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obtained</a:t>
                </a:r>
                <a:r>
                  <a:rPr lang="it-IT" sz="2000">
                    <a:ea typeface="Cambria Math" panose="02040503050406030204" pitchFamily="18" charset="0"/>
                  </a:rPr>
                  <a:t> 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it-IT" sz="2000">
                    <a:ea typeface="Cambria Math" panose="02040503050406030204" pitchFamily="18" charset="0"/>
                  </a:rPr>
                  <a:t>The </a:t>
                </a:r>
                <a:r>
                  <a:rPr lang="it-IT" sz="2000" err="1">
                    <a:ea typeface="Cambria Math" panose="02040503050406030204" pitchFamily="18" charset="0"/>
                  </a:rPr>
                  <a:t>mean</a:t>
                </a:r>
                <a:r>
                  <a:rPr lang="it-IT" sz="2000">
                    <a:ea typeface="Cambria Math" panose="02040503050406030204" pitchFamily="18" charset="0"/>
                  </a:rPr>
                  <a:t> and </a:t>
                </a:r>
                <a:r>
                  <a:rPr lang="it-IT" sz="2000" err="1">
                    <a:ea typeface="Cambria Math" panose="02040503050406030204" pitchFamily="18" charset="0"/>
                  </a:rPr>
                  <a:t>variance</a:t>
                </a:r>
                <a:r>
                  <a:rPr lang="it-IT" sz="2000">
                    <a:ea typeface="Cambria Math" panose="02040503050406030204" pitchFamily="18" charset="0"/>
                  </a:rPr>
                  <a:t> </a:t>
                </a:r>
                <a:r>
                  <a:rPr lang="it-IT" sz="2000" err="1">
                    <a:ea typeface="Cambria Math" panose="02040503050406030204" pitchFamily="18" charset="0"/>
                  </a:rPr>
                  <a:t>computed</a:t>
                </a:r>
                <a:r>
                  <a:rPr lang="it-IT" sz="2000">
                    <a:ea typeface="Cambria Math" panose="02040503050406030204" pitchFamily="18" charset="0"/>
                  </a:rPr>
                  <a:t> for </a:t>
                </a:r>
                <a:r>
                  <a:rPr lang="it-IT" sz="2000" err="1">
                    <a:ea typeface="Cambria Math" panose="02040503050406030204" pitchFamily="18" charset="0"/>
                  </a:rPr>
                  <a:t>each</a:t>
                </a:r>
                <a:r>
                  <a:rPr lang="it-IT" sz="2000">
                    <a:ea typeface="Cambria Math" panose="02040503050406030204" pitchFamily="18" charset="0"/>
                  </a:rPr>
                  <a:t> of the 12 </a:t>
                </a:r>
                <a:r>
                  <a:rPr lang="it-IT" sz="2000" err="1">
                    <a:ea typeface="Cambria Math" panose="02040503050406030204" pitchFamily="18" charset="0"/>
                  </a:rPr>
                  <a:t>sequences</a:t>
                </a:r>
                <a:r>
                  <a:rPr lang="it-IT" sz="2000">
                    <a:ea typeface="Cambria Math" panose="02040503050406030204" pitchFamily="18" charset="0"/>
                  </a:rPr>
                  <a:t> are </a:t>
                </a:r>
                <a:r>
                  <a:rPr lang="it-IT" sz="2000" err="1">
                    <a:ea typeface="Cambria Math" panose="02040503050406030204" pitchFamily="18" charset="0"/>
                  </a:rPr>
                  <a:t>displayed</a:t>
                </a:r>
                <a:r>
                  <a:rPr lang="it-IT" sz="2000">
                    <a:ea typeface="Cambria Math" panose="02040503050406030204" pitchFamily="18" charset="0"/>
                  </a:rPr>
                  <a:t> in the following </a:t>
                </a:r>
                <a:r>
                  <a:rPr lang="it-IT" sz="2000" err="1">
                    <a:ea typeface="Cambria Math" panose="02040503050406030204" pitchFamily="18" charset="0"/>
                  </a:rPr>
                  <a:t>table</a:t>
                </a:r>
                <a:r>
                  <a:rPr lang="it-IT" sz="2000">
                    <a:ea typeface="Cambria Math" panose="02040503050406030204" pitchFamily="18" charset="0"/>
                  </a:rPr>
                  <a:t>.</a:t>
                </a:r>
                <a:endParaRPr lang="it-IT" sz="200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:r>
                  <a:rPr lang="it-IT" sz="2000"/>
                  <a:t>In the </a:t>
                </a:r>
                <a:r>
                  <a:rPr lang="it-IT" sz="2000" err="1"/>
                  <a:t>next</a:t>
                </a:r>
                <a:r>
                  <a:rPr lang="it-IT" sz="2000"/>
                  <a:t> slide, the </a:t>
                </a:r>
                <a:r>
                  <a:rPr lang="it-IT" sz="2000" err="1"/>
                  <a:t>sequence</a:t>
                </a:r>
                <a:r>
                  <a:rPr lang="it-IT" sz="2000"/>
                  <a:t> with the </a:t>
                </a:r>
                <a:r>
                  <a:rPr lang="it-IT" sz="2000" err="1"/>
                  <a:t>associated</a:t>
                </a:r>
                <a:r>
                  <a:rPr lang="it-IT" sz="2000"/>
                  <a:t> </a:t>
                </a:r>
                <a:r>
                  <a:rPr lang="it-IT" sz="2000" err="1"/>
                  <a:t>lowest</a:t>
                </a:r>
                <a:r>
                  <a:rPr lang="it-IT" sz="2000"/>
                  <a:t> </a:t>
                </a:r>
                <a:r>
                  <a:rPr lang="it-IT" sz="2000" err="1"/>
                  <a:t>mean</a:t>
                </a:r>
                <a:r>
                  <a:rPr lang="it-IT" sz="2000"/>
                  <a:t> and </a:t>
                </a:r>
                <a:r>
                  <a:rPr lang="it-IT" sz="2000" err="1"/>
                  <a:t>variance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taken</a:t>
                </a:r>
                <a:r>
                  <a:rPr lang="it-IT" sz="2000"/>
                  <a:t> </a:t>
                </a:r>
                <a:r>
                  <a:rPr lang="it-IT" sz="2000" err="1"/>
                  <a:t>into</a:t>
                </a:r>
                <a:r>
                  <a:rPr lang="it-IT" sz="2000"/>
                  <a:t> account.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000"/>
              </a:p>
            </p:txBody>
          </p:sp>
        </mc:Choice>
        <mc:Fallback xmlns="">
          <p:sp>
            <p:nvSpPr>
              <p:cNvPr id="7" name="Segnaposto contenuto 2">
                <a:extLst>
                  <a:ext uri="{FF2B5EF4-FFF2-40B4-BE49-F238E27FC236}">
                    <a16:creationId xmlns:a16="http://schemas.microsoft.com/office/drawing/2014/main" id="{867A7A5D-EFC0-5EC1-85CD-E2E2C8BD3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967469"/>
                <a:ext cx="11021961" cy="4969169"/>
              </a:xfrm>
              <a:prstGeom prst="rect">
                <a:avLst/>
              </a:prstGeom>
              <a:blipFill>
                <a:blip r:embed="rId2"/>
                <a:stretch>
                  <a:fillRect l="-553" t="-1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88C98E5C-9218-BA7A-D762-3253E6A141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7494386"/>
                  </p:ext>
                </p:extLst>
              </p:nvPr>
            </p:nvGraphicFramePr>
            <p:xfrm>
              <a:off x="498000" y="2895667"/>
              <a:ext cx="11196000" cy="2212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51311314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0406768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263767956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4066930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78054233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607354710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60484520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3135109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65307215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69275308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06751988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4677146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301797104"/>
                        </a:ext>
                      </a:extLst>
                    </a:gridCol>
                  </a:tblGrid>
                  <a:tr h="566257">
                    <a:tc>
                      <a:txBody>
                        <a:bodyPr/>
                        <a:lstStyle/>
                        <a:p>
                          <a:pPr algn="ctr"/>
                          <a:endParaRPr lang="it-IT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2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3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5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6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7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8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12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710169"/>
                      </a:ext>
                    </a:extLst>
                  </a:tr>
                  <a:tr h="53587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/>
                            <a:t>MC </a:t>
                          </a:r>
                          <a14:m>
                            <m:oMath xmlns:m="http://schemas.openxmlformats.org/officeDocument/2006/math">
                              <m: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it-IT" sz="16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6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sz="16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it-IT" sz="1600"/>
                        </a:p>
                        <a:p>
                          <a:pPr algn="ctr"/>
                          <a:endParaRPr lang="it-IT" sz="160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0.293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0.409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0.524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877895"/>
                      </a:ext>
                    </a:extLst>
                  </a:tr>
                  <a:tr h="566257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/>
                            <a:t>MC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𝒗𝒂𝒓</m:t>
                              </m:r>
                              <m:d>
                                <m:dPr>
                                  <m:ctrlPr>
                                    <a:rPr lang="it-IT" sz="16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60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6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60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60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sz="16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it-IT" sz="1600"/>
                        </a:p>
                        <a:p>
                          <a:pPr algn="ctr"/>
                          <a:endParaRPr lang="it-IT" sz="1600"/>
                        </a:p>
                      </a:txBody>
                      <a:tcP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0.072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0.112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962104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ella 8">
                <a:extLst>
                  <a:ext uri="{FF2B5EF4-FFF2-40B4-BE49-F238E27FC236}">
                    <a16:creationId xmlns:a16="http://schemas.microsoft.com/office/drawing/2014/main" id="{88C98E5C-9218-BA7A-D762-3253E6A1411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07494386"/>
                  </p:ext>
                </p:extLst>
              </p:nvPr>
            </p:nvGraphicFramePr>
            <p:xfrm>
              <a:off x="498000" y="2895667"/>
              <a:ext cx="11196000" cy="221217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60000">
                      <a:extLst>
                        <a:ext uri="{9D8B030D-6E8A-4147-A177-3AD203B41FA5}">
                          <a16:colId xmlns:a16="http://schemas.microsoft.com/office/drawing/2014/main" val="51311314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040676829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263767956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24066930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78054233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607354710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960484520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31351099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2653072151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692753088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106751988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446771462"/>
                        </a:ext>
                      </a:extLst>
                    </a:gridCol>
                    <a:gridCol w="828000">
                      <a:extLst>
                        <a:ext uri="{9D8B030D-6E8A-4147-A177-3AD203B41FA5}">
                          <a16:colId xmlns:a16="http://schemas.microsoft.com/office/drawing/2014/main" val="3301797104"/>
                        </a:ext>
                      </a:extLst>
                    </a:gridCol>
                  </a:tblGrid>
                  <a:tr h="566257">
                    <a:tc>
                      <a:txBody>
                        <a:bodyPr/>
                        <a:lstStyle/>
                        <a:p>
                          <a:pPr algn="ctr"/>
                          <a:endParaRPr lang="it-IT" sz="16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2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3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4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5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6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7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8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9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10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11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12</a:t>
                          </a:r>
                        </a:p>
                      </a:txBody>
                      <a:tcPr anchor="ctr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710169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3" t="-70370" r="-788889" b="-10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6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0.293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0.418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0.327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0.397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0.409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0.318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0.353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0.524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0.308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0.375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0.321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49877895"/>
                      </a:ext>
                    </a:extLst>
                  </a:tr>
                  <a:tr h="8229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483" t="-170370" r="-788889" b="-14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>
                              <a:solidFill>
                                <a:schemeClr val="tx1"/>
                              </a:solidFill>
                              <a:highlight>
                                <a:srgbClr val="FFFF00"/>
                              </a:highlight>
                            </a:rPr>
                            <a:t>0.072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0.073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0.047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0.046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0.112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0.028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0.036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0.058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0.059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0.024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0.077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 sz="1600"/>
                            <a:t>0.079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00962104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8241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38286C-9913-C58A-9241-B769EA062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 RBS: </a:t>
            </a:r>
            <a:r>
              <a:rPr lang="it-IT" err="1"/>
              <a:t>sensitivity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0177C1-6CE9-5389-B138-FD98138D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BFF816B-3170-9606-8D5D-4E479E344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CE9182BD-6CFF-4237-4ED8-A39AC8E58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C0B3420-6954-ADE7-5F3B-27F48952A0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54853"/>
            <a:ext cx="4718255" cy="353869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C2004482-B72D-49B2-F7F3-FC0F8901D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7"/>
          <a:stretch/>
        </p:blipFill>
        <p:spPr>
          <a:xfrm>
            <a:off x="1092587" y="2554853"/>
            <a:ext cx="4707982" cy="3407852"/>
          </a:xfrm>
          <a:prstGeom prst="rect">
            <a:avLst/>
          </a:prstGeom>
        </p:spPr>
      </p:pic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5B2CB4A3-F468-986B-EA7A-771B534B2370}"/>
              </a:ext>
            </a:extLst>
          </p:cNvPr>
          <p:cNvSpPr txBox="1">
            <a:spLocks/>
          </p:cNvSpPr>
          <p:nvPr/>
        </p:nvSpPr>
        <p:spPr>
          <a:xfrm>
            <a:off x="536472" y="1341215"/>
            <a:ext cx="10972800" cy="2543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/>
              <a:t>In the following images are </a:t>
            </a:r>
            <a:r>
              <a:rPr lang="it-IT" sz="2000" err="1"/>
              <a:t>reported</a:t>
            </a:r>
            <a:r>
              <a:rPr lang="it-IT" sz="2000"/>
              <a:t> the </a:t>
            </a:r>
            <a:r>
              <a:rPr lang="it-IT" sz="2000" err="1"/>
              <a:t>traces</a:t>
            </a:r>
            <a:r>
              <a:rPr lang="it-IT" sz="2000"/>
              <a:t> of the </a:t>
            </a:r>
            <a:r>
              <a:rPr lang="it-IT" sz="2000" err="1"/>
              <a:t>covariance</a:t>
            </a:r>
            <a:r>
              <a:rPr lang="it-IT" sz="2000"/>
              <a:t> matrices (right picture) and the relative </a:t>
            </a:r>
            <a:r>
              <a:rPr lang="it-IT" sz="2000" err="1"/>
              <a:t>error</a:t>
            </a:r>
            <a:r>
              <a:rPr lang="it-IT" sz="2000"/>
              <a:t> </a:t>
            </a:r>
            <a:r>
              <a:rPr lang="it-IT" sz="2000" err="1"/>
              <a:t>between</a:t>
            </a:r>
            <a:r>
              <a:rPr lang="it-IT" sz="2000"/>
              <a:t> the </a:t>
            </a:r>
            <a:r>
              <a:rPr lang="it-IT" sz="2000" err="1"/>
              <a:t>estimated</a:t>
            </a:r>
            <a:r>
              <a:rPr lang="it-IT" sz="2000"/>
              <a:t> </a:t>
            </a:r>
            <a:r>
              <a:rPr lang="it-IT" sz="2000" err="1"/>
              <a:t>parameters</a:t>
            </a:r>
            <a:r>
              <a:rPr lang="it-IT" sz="2000"/>
              <a:t> and the </a:t>
            </a:r>
            <a:r>
              <a:rPr lang="it-IT" sz="2000" err="1"/>
              <a:t>real</a:t>
            </a:r>
            <a:r>
              <a:rPr lang="it-IT" sz="2000"/>
              <a:t> ones (left picture).</a:t>
            </a:r>
          </a:p>
        </p:txBody>
      </p:sp>
    </p:spTree>
    <p:extLst>
      <p:ext uri="{BB962C8B-B14F-4D97-AF65-F5344CB8AC3E}">
        <p14:creationId xmlns:p14="http://schemas.microsoft.com/office/powerpoint/2010/main" val="2793982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8ED6E-A700-2FB9-8084-B74F308DA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RBS: </a:t>
            </a:r>
            <a:r>
              <a:rPr lang="it-IT" err="1"/>
              <a:t>Results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5886388"/>
                <a:ext cx="5075563" cy="5882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000" b="1"/>
                  <a:t>Covariance Trace </a:t>
                </a:r>
                <a14:m>
                  <m:oMath xmlns:m="http://schemas.openxmlformats.org/officeDocument/2006/math">
                    <m:r>
                      <a:rPr lang="en-US" sz="2000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8.99 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it-IT"/>
              </a:p>
              <a:p>
                <a:pPr marL="0" indent="0">
                  <a:buNone/>
                </a:pPr>
                <a:endParaRPr lang="it-IT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6C3A32B-72D5-A18E-D8DE-BF320E7706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5886388"/>
                <a:ext cx="5075563" cy="588230"/>
              </a:xfrm>
              <a:blipFill>
                <a:blip r:embed="rId2"/>
                <a:stretch>
                  <a:fillRect l="-1200" t="-1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8FA45FB-CB3A-26BF-5AD8-BCFA25A44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AB9AB4D-726C-EE79-263A-25F85E6A9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E75DDB-C775-4E10-8538-7423F2AE40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F0E728AE-6BF7-290F-700C-E155CE384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45237-DF83-4D8D-98E6-7CF6EC91568E}" type="datetime1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04/04/2023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5FB434E-82AD-DBCC-A59B-472C5783C479}"/>
                  </a:ext>
                </a:extLst>
              </p:cNvPr>
              <p:cNvSpPr txBox="1"/>
              <p:nvPr/>
            </p:nvSpPr>
            <p:spPr>
              <a:xfrm>
                <a:off x="609600" y="1851005"/>
                <a:ext cx="10854813" cy="49887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/>
                  <a:t>Absolute error: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4.6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</m:t>
                                </m:r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.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it-IT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b="0" i="0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solidFill>
                                                  <a:prstClr val="black"/>
                                                </a:solidFill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b="0" i="1" smtClean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it-IT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it-IT" b="0" i="1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 sz="2000" b="1"/>
                  <a:t>Relative error:</a:t>
                </a:r>
              </a:p>
              <a:p>
                <a:endParaRPr lang="en-US" sz="2000" b="1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7.6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7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9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b="0" i="1" dirty="0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4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1.8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5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  <a:p>
                <a:endParaRPr lang="en-US"/>
              </a:p>
              <a:p>
                <a:endParaRPr lang="en-US"/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B5FB434E-82AD-DBCC-A59B-472C5783C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851005"/>
                <a:ext cx="10854813" cy="4988738"/>
              </a:xfrm>
              <a:prstGeom prst="rect">
                <a:avLst/>
              </a:prstGeom>
              <a:blipFill>
                <a:blip r:embed="rId3"/>
                <a:stretch>
                  <a:fillRect l="-561" t="-7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D251F676-8E63-6FCE-E06E-0CACE55666A4}"/>
              </a:ext>
            </a:extLst>
          </p:cNvPr>
          <p:cNvSpPr txBox="1">
            <a:spLocks/>
          </p:cNvSpPr>
          <p:nvPr/>
        </p:nvSpPr>
        <p:spPr>
          <a:xfrm>
            <a:off x="609600" y="1081437"/>
            <a:ext cx="10972800" cy="808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000" b="1"/>
              <a:t>Analyzing the best RBS</a:t>
            </a:r>
            <a:r>
              <a:rPr lang="it-IT" sz="2000"/>
              <a:t> in the nominal case (not considering uncertainties on the real parameters), the following results are obtained: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DCC4E38-CBCE-96E5-41DE-C05BEA10F0E4}"/>
              </a:ext>
            </a:extLst>
          </p:cNvPr>
          <p:cNvSpPr/>
          <p:nvPr/>
        </p:nvSpPr>
        <p:spPr>
          <a:xfrm>
            <a:off x="491613" y="5776563"/>
            <a:ext cx="4072380" cy="5561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95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F33BA-DFA8-9DA4-AB5C-00B44EE8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–RBS </a:t>
            </a:r>
            <a:r>
              <a:rPr lang="it-IT" err="1"/>
              <a:t>conclusions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F432AED-DA50-ED3E-67D0-DE48EC3915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809" y="1064723"/>
            <a:ext cx="11421397" cy="9808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Following the </a:t>
            </a:r>
            <a:r>
              <a:rPr lang="it-IT" sz="2000" err="1"/>
              <a:t>same</a:t>
            </a:r>
            <a:r>
              <a:rPr lang="it-IT" sz="2000"/>
              <a:t> steps </a:t>
            </a:r>
            <a:r>
              <a:rPr lang="it-IT" sz="2000" err="1"/>
              <a:t>as</a:t>
            </a:r>
            <a:r>
              <a:rPr lang="it-IT" sz="2000"/>
              <a:t> in the sine </a:t>
            </a:r>
            <a:r>
              <a:rPr lang="it-IT" sz="2000" err="1"/>
              <a:t>sweep</a:t>
            </a:r>
            <a:r>
              <a:rPr lang="it-IT" sz="2000"/>
              <a:t> </a:t>
            </a:r>
            <a:r>
              <a:rPr lang="it-IT" sz="2000" err="1"/>
              <a:t>section</a:t>
            </a:r>
            <a:r>
              <a:rPr lang="it-IT" sz="2000"/>
              <a:t>, the following </a:t>
            </a:r>
            <a:r>
              <a:rPr lang="it-IT" sz="2000" err="1"/>
              <a:t>results</a:t>
            </a:r>
            <a:r>
              <a:rPr lang="it-IT" sz="2000"/>
              <a:t> are </a:t>
            </a:r>
            <a:r>
              <a:rPr lang="it-IT" sz="2000" err="1"/>
              <a:t>retrieved</a:t>
            </a:r>
            <a:r>
              <a:rPr lang="it-IT" sz="2000"/>
              <a:t>.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545B2E4-43BE-7E86-8B52-063E950B7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EE76205-2BEB-95B8-E4F6-0A6DE6B8E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A855511-422A-A385-7756-F4851627E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10" name="Immagine 9" descr="Immagine che contiene testo, ricevuta&#10;&#10;Descrizione generata automaticamente">
            <a:extLst>
              <a:ext uri="{FF2B5EF4-FFF2-40B4-BE49-F238E27FC236}">
                <a16:creationId xmlns:a16="http://schemas.microsoft.com/office/drawing/2014/main" id="{3DB0C742-009E-1306-9B0E-0BC6EBCA3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669" y="1651820"/>
            <a:ext cx="6022474" cy="451685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BDC230-5B80-FC63-6CB0-A851DDE136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6"/>
          <a:stretch/>
        </p:blipFill>
        <p:spPr>
          <a:xfrm>
            <a:off x="169193" y="1789471"/>
            <a:ext cx="5926808" cy="424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09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4641D3-906E-F504-3A71-0478BCDD4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2 - </a:t>
            </a:r>
            <a:r>
              <a:rPr lang="it-IT" err="1"/>
              <a:t>Final</a:t>
            </a:r>
            <a:r>
              <a:rPr lang="it-IT"/>
              <a:t> </a:t>
            </a:r>
            <a:r>
              <a:rPr lang="it-IT" err="1"/>
              <a:t>results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0E444A-DC05-4958-213B-AC51FE4D0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903" y="1253331"/>
            <a:ext cx="10515600" cy="4402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/>
              <a:t>A sum up of </a:t>
            </a:r>
            <a:r>
              <a:rPr lang="it-IT" sz="2000" err="1"/>
              <a:t>results</a:t>
            </a:r>
            <a:r>
              <a:rPr lang="it-IT" sz="2000"/>
              <a:t>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presented</a:t>
            </a:r>
            <a:r>
              <a:rPr lang="it-IT" sz="2000"/>
              <a:t> </a:t>
            </a:r>
            <a:r>
              <a:rPr lang="it-IT" sz="2000" err="1"/>
              <a:t>here</a:t>
            </a:r>
            <a:r>
              <a:rPr lang="it-IT" sz="2000"/>
              <a:t>: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C8D8142-4967-5B1C-8A49-8A5921D3A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3C6FFAA-154C-FCC4-372A-712F2CE0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BAE3C118-994C-69C6-7776-A913CEF9D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a 9">
                <a:extLst>
                  <a:ext uri="{FF2B5EF4-FFF2-40B4-BE49-F238E27FC236}">
                    <a16:creationId xmlns:a16="http://schemas.microsoft.com/office/drawing/2014/main" id="{CB4D325D-422D-DA1C-CFE5-A4FF0CE8D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958677"/>
                  </p:ext>
                </p:extLst>
              </p:nvPr>
            </p:nvGraphicFramePr>
            <p:xfrm>
              <a:off x="1382252" y="1810303"/>
              <a:ext cx="8987504" cy="22521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46876">
                      <a:extLst>
                        <a:ext uri="{9D8B030D-6E8A-4147-A177-3AD203B41FA5}">
                          <a16:colId xmlns:a16="http://schemas.microsoft.com/office/drawing/2014/main" val="3815932527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888280295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2022833588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8166894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Excitation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Sweep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RBS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205994"/>
                      </a:ext>
                    </a:extLst>
                  </a:tr>
                  <a:tr h="5051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PIPS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57.59%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61.26%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97.83%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00855573"/>
                      </a:ext>
                    </a:extLst>
                  </a:tr>
                  <a:tr h="465777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1800" i="1" smtClean="0">
                                    <a:latin typeface="Cambria Math" panose="02040503050406030204" pitchFamily="18" charset="0"/>
                                  </a:rPr>
                                  <m:t>𝑡𝑟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it-IT" sz="1800" i="1" smtClean="0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sz="1800" i="1" smtClean="0">
                                            <a:solidFill>
                                              <a:srgbClr val="836967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800" i="1" smtClean="0"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it-IT" sz="180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8.71 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5.38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8.99 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8596268"/>
                      </a:ext>
                    </a:extLst>
                  </a:tr>
                  <a:tr h="44862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MC </a:t>
                          </a:r>
                          <a14:m>
                            <m:oMath xmlns:m="http://schemas.openxmlformats.org/officeDocument/2006/math">
                              <m:r>
                                <a:rPr lang="it-IT" sz="1800" i="1" smtClean="0">
                                  <a:latin typeface="Cambria Math" panose="02040503050406030204" pitchFamily="18" charset="0"/>
                                </a:rPr>
                                <m:t>𝑚𝑒𝑎𝑛</m:t>
                              </m:r>
                              <m:d>
                                <m:dPr>
                                  <m:ctrlPr>
                                    <a:rPr lang="it-IT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8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80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0.2281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0.9231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93546595"/>
                      </a:ext>
                    </a:extLst>
                  </a:tr>
                  <a:tr h="46176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MC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</a:rPr>
                                <m:t>𝒗𝒂𝒓</m:t>
                              </m:r>
                              <m:d>
                                <m:dPr>
                                  <m:ctrlPr>
                                    <a:rPr lang="it-IT" sz="1800" i="1" smtClean="0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 smtClean="0">
                                      <a:latin typeface="Cambria Math" panose="02040503050406030204" pitchFamily="18" charset="0"/>
                                    </a:rPr>
                                    <m:t>𝑡𝑟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sz="1800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800" i="1" smtClean="0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</a:rPr>
                                            <m:t>𝜎</m:t>
                                          </m:r>
                                        </m:e>
                                        <m:sub>
                                          <m:r>
                                            <a:rPr lang="it-IT" sz="180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~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0.0104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0.0721</m:t>
                                </m:r>
                              </m:oMath>
                            </m:oMathPara>
                          </a14:m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197891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a 9">
                <a:extLst>
                  <a:ext uri="{FF2B5EF4-FFF2-40B4-BE49-F238E27FC236}">
                    <a16:creationId xmlns:a16="http://schemas.microsoft.com/office/drawing/2014/main" id="{CB4D325D-422D-DA1C-CFE5-A4FF0CE8D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7958677"/>
                  </p:ext>
                </p:extLst>
              </p:nvPr>
            </p:nvGraphicFramePr>
            <p:xfrm>
              <a:off x="1382252" y="1810303"/>
              <a:ext cx="8987504" cy="2252173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246876">
                      <a:extLst>
                        <a:ext uri="{9D8B030D-6E8A-4147-A177-3AD203B41FA5}">
                          <a16:colId xmlns:a16="http://schemas.microsoft.com/office/drawing/2014/main" val="3815932527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888280295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2022833588"/>
                        </a:ext>
                      </a:extLst>
                    </a:gridCol>
                    <a:gridCol w="2246876">
                      <a:extLst>
                        <a:ext uri="{9D8B030D-6E8A-4147-A177-3AD203B41FA5}">
                          <a16:colId xmlns:a16="http://schemas.microsoft.com/office/drawing/2014/main" val="81668943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Excitation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Sweep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RBS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85205994"/>
                      </a:ext>
                    </a:extLst>
                  </a:tr>
                  <a:tr h="50516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t-IT"/>
                            <a:t>PIPS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71" t="-79518" r="-201084" b="-275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71" t="-79518" r="-101084" b="-2759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71" t="-79518" r="-1084" b="-275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00855573"/>
                      </a:ext>
                    </a:extLst>
                  </a:tr>
                  <a:tr h="46577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193506" r="-301084" b="-1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71" t="-193506" r="-201084" b="-1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71" t="-193506" r="-101084" b="-1974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71" t="-193506" r="-1084" b="-19740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78596268"/>
                      </a:ext>
                    </a:extLst>
                  </a:tr>
                  <a:tr h="44862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305405" r="-301084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71" t="-305405" r="-201084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71" t="-305405" r="-101084" b="-1054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71" t="-305405" r="-1084" b="-1054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3546595"/>
                      </a:ext>
                    </a:extLst>
                  </a:tr>
                  <a:tr h="4617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1" t="-394737" r="-30108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00271" t="-394737" r="-20108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00271" t="-394737" r="-101084" b="-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300271" t="-394737" r="-1084" b="-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97891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5DE3E9-FB96-FCBF-26A1-146769B5BFBB}"/>
                  </a:ext>
                </a:extLst>
              </p:cNvPr>
              <p:cNvSpPr txBox="1"/>
              <p:nvPr/>
            </p:nvSpPr>
            <p:spPr>
              <a:xfrm>
                <a:off x="7760111" y="4234887"/>
                <a:ext cx="2952135" cy="1667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𝑅𝐵𝑆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4.6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6</m:t>
                                    </m:r>
                                  </m:sup>
                                </m:sSup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2.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7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.</m:t>
                                            </m:r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>
                                                <a:solidFill>
                                                  <a:prstClr val="black"/>
                                                </a:solidFill>
                                              </a:rPr>
                                              <m:t>.</m:t>
                                            </m:r>
                                            <m:r>
                                              <a:rPr lang="en-US" i="1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  <m:r>
                                              <a:rPr lang="it-IT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−3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545DE3E9-FB96-FCBF-26A1-146769B5BF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111" y="4234887"/>
                <a:ext cx="2952135" cy="16678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20862B-6ABE-6AFB-E629-6E06A7DA4282}"/>
                  </a:ext>
                </a:extLst>
              </p:cNvPr>
              <p:cNvSpPr txBox="1"/>
              <p:nvPr/>
            </p:nvSpPr>
            <p:spPr>
              <a:xfrm>
                <a:off x="4385188" y="4242118"/>
                <a:ext cx="3178277" cy="16640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𝑠𝑤𝑒𝑒𝑝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9.89 </m:t>
                                </m:r>
                                <m:sSup>
                                  <m:sSupPr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9.47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1.6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5.63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 b="0" i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8.92</m:t>
                                            </m:r>
                                            <m:r>
                                              <a:rPr lang="it-IT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 b="0" i="0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5.6</m:t>
                                            </m:r>
                                            <m:r>
                                              <a:rPr lang="it-IT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it-IT" b="0" i="1" dirty="0" smtClean="0">
                                                    <a:solidFill>
                                                      <a:prstClr val="black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3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3" name="CasellaDiTesto 12">
                <a:extLst>
                  <a:ext uri="{FF2B5EF4-FFF2-40B4-BE49-F238E27FC236}">
                    <a16:creationId xmlns:a16="http://schemas.microsoft.com/office/drawing/2014/main" id="{BD20862B-6ABE-6AFB-E629-6E06A7DA4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188" y="4242118"/>
                <a:ext cx="3178277" cy="166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A0873CF-5357-2064-A926-BF409DF22484}"/>
                  </a:ext>
                </a:extLst>
              </p:cNvPr>
              <p:cNvSpPr txBox="1"/>
              <p:nvPr/>
            </p:nvSpPr>
            <p:spPr>
              <a:xfrm>
                <a:off x="-451054" y="4239568"/>
                <a:ext cx="6327058" cy="16631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𝐸𝑥𝑐𝑖𝑡𝑎𝑡𝑖𝑜𝑛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.3 </m:t>
                                </m:r>
                                <m:sSup>
                                  <m:sSupPr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5.7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9.6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5.8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8.1</m:t>
                                            </m:r>
                                            <m:r>
                                              <a:rPr lang="it-IT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0.01</m:t>
                                            </m:r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6A0873CF-5357-2064-A926-BF409DF22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51054" y="4239568"/>
                <a:ext cx="6327058" cy="1663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CEAADB3A-6F8D-9508-9CB6-636F3B4D0E44}"/>
              </a:ext>
            </a:extLst>
          </p:cNvPr>
          <p:cNvSpPr txBox="1"/>
          <p:nvPr/>
        </p:nvSpPr>
        <p:spPr>
          <a:xfrm>
            <a:off x="503903" y="4234887"/>
            <a:ext cx="2147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Absolute</a:t>
            </a:r>
            <a:r>
              <a:rPr lang="it-IT" b="1"/>
              <a:t> </a:t>
            </a:r>
            <a:r>
              <a:rPr lang="it-IT" b="1" err="1"/>
              <a:t>Error</a:t>
            </a:r>
            <a:r>
              <a:rPr lang="it-IT" b="1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1503820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0C12E0C-654A-D9E8-B884-83CACA00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7CB48ED-5280-D816-49C1-4027B959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4945D4B7-3F19-5E84-0B20-4A1987BB2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AADB1-0B86-44C2-8D33-DE708FA4EC1A}" type="datetime1">
              <a:rPr lang="it-IT" smtClean="0"/>
              <a:t>04/04/2023</a:t>
            </a:fld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B2766DE-68DA-A279-1C7E-A9F97567B9BD}"/>
              </a:ext>
            </a:extLst>
          </p:cNvPr>
          <p:cNvSpPr txBox="1"/>
          <p:nvPr/>
        </p:nvSpPr>
        <p:spPr>
          <a:xfrm>
            <a:off x="3736258" y="1956618"/>
            <a:ext cx="47194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>
                <a:ea typeface="Cambria Math" panose="02040503050406030204" pitchFamily="18" charset="0"/>
              </a:rPr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398983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08AC34-ECBD-1CA6-EA6D-ECA326C8A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/>
              <a:t>Task 1 - </a:t>
            </a:r>
            <a:r>
              <a:rPr lang="it-IT" err="1"/>
              <a:t>Instability</a:t>
            </a:r>
            <a:r>
              <a:rPr lang="it-IT"/>
              <a:t> of the open loop dynamics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0B5808-E47A-6861-6381-5A4E339DAF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3675" y="2058793"/>
                <a:ext cx="11024647" cy="248049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it-IT" sz="2000"/>
                  <a:t>The </a:t>
                </a:r>
                <a:r>
                  <a:rPr lang="it-IT" sz="2000" err="1"/>
                  <a:t>instability</a:t>
                </a:r>
                <a:r>
                  <a:rPr lang="it-IT" sz="2000"/>
                  <a:t> of the open loop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assessed</a:t>
                </a:r>
                <a:r>
                  <a:rPr lang="it-IT" sz="2000"/>
                  <a:t> by computing the </a:t>
                </a:r>
                <a:r>
                  <a:rPr lang="it-IT" sz="2000" err="1"/>
                  <a:t>determinant</a:t>
                </a:r>
                <a:r>
                  <a:rPr lang="it-IT" sz="2000"/>
                  <a:t> of the state </a:t>
                </a:r>
                <a:r>
                  <a:rPr lang="it-IT" sz="2000" err="1"/>
                  <a:t>matrix</a:t>
                </a:r>
                <a:r>
                  <a:rPr lang="it-IT" sz="2000"/>
                  <a:t> A.</a:t>
                </a:r>
              </a:p>
              <a:p>
                <a:pPr marL="0" indent="0">
                  <a:buNone/>
                </a:pPr>
                <a:endParaRPr lang="it-IT" sz="20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𝑢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e>
                                      <m:sub>
                                        <m:r>
                                          <a:rPr lang="en-US" sz="2000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m:rPr>
                              <m:sty m:val="p"/>
                            </m:rP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det</m:t>
                          </m:r>
                        </m:fName>
                        <m:e>
                          <m:d>
                            <m:d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=58.6</m:t>
                      </m:r>
                    </m:oMath>
                  </m:oMathPara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  <a:p>
                <a:pPr marL="0" indent="0">
                  <a:buNone/>
                </a:pPr>
                <a:r>
                  <a:rPr lang="it-IT" sz="2000"/>
                  <a:t>The </a:t>
                </a:r>
                <a:r>
                  <a:rPr lang="it-IT" sz="2000" err="1"/>
                  <a:t>real</a:t>
                </a:r>
                <a:r>
                  <a:rPr lang="it-IT" sz="2000"/>
                  <a:t> part </a:t>
                </a:r>
                <a:r>
                  <a:rPr lang="it-IT" sz="2000" err="1"/>
                  <a:t>is</a:t>
                </a:r>
                <a:r>
                  <a:rPr lang="it-IT" sz="2000"/>
                  <a:t> positive, </a:t>
                </a:r>
                <a:r>
                  <a:rPr lang="it-IT" sz="2000" err="1"/>
                  <a:t>hence</a:t>
                </a:r>
                <a:r>
                  <a:rPr lang="it-IT" sz="2000"/>
                  <a:t> the open loop dynamics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unstable</a:t>
                </a:r>
                <a:r>
                  <a:rPr lang="it-IT" sz="2000"/>
                  <a:t>. </a:t>
                </a:r>
                <a:r>
                  <a:rPr lang="it-IT" sz="2000" err="1"/>
                  <a:t>This</a:t>
                </a:r>
                <a:r>
                  <a:rPr lang="it-IT" sz="2000"/>
                  <a:t> </a:t>
                </a:r>
                <a:r>
                  <a:rPr lang="it-IT" sz="2000" err="1"/>
                  <a:t>will</a:t>
                </a:r>
                <a:r>
                  <a:rPr lang="it-IT" sz="2000"/>
                  <a:t> lead to </a:t>
                </a:r>
                <a:r>
                  <a:rPr lang="it-IT" sz="2000" err="1"/>
                  <a:t>numerical</a:t>
                </a:r>
                <a:r>
                  <a:rPr lang="it-IT" sz="2000"/>
                  <a:t> </a:t>
                </a:r>
                <a:r>
                  <a:rPr lang="it-IT" sz="2000" err="1"/>
                  <a:t>issues</a:t>
                </a:r>
                <a:r>
                  <a:rPr lang="it-IT" sz="2000"/>
                  <a:t> and </a:t>
                </a:r>
                <a:r>
                  <a:rPr lang="it-IT" sz="2000" err="1"/>
                  <a:t>failure</a:t>
                </a:r>
                <a:r>
                  <a:rPr lang="it-IT" sz="2000"/>
                  <a:t> of the </a:t>
                </a:r>
                <a:r>
                  <a:rPr lang="it-IT" sz="2000" err="1"/>
                  <a:t>algorithm</a:t>
                </a:r>
                <a:r>
                  <a:rPr lang="it-IT" sz="2000"/>
                  <a:t> for the model </a:t>
                </a:r>
                <a:r>
                  <a:rPr lang="it-IT" sz="2000" err="1"/>
                  <a:t>identification</a:t>
                </a:r>
                <a:r>
                  <a:rPr lang="it-IT" sz="2000"/>
                  <a:t>.</a:t>
                </a:r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60B5808-E47A-6861-6381-5A4E339DAF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3675" y="2058793"/>
                <a:ext cx="11024647" cy="2480492"/>
              </a:xfrm>
              <a:blipFill>
                <a:blip r:embed="rId2"/>
                <a:stretch>
                  <a:fillRect l="-608" t="-2703" b="-140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6AA34F1-C369-5778-7CCB-2516E4C06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ED7D41B-84DA-4986-0863-5629F2273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846D2A2-8651-44BF-16A0-5CCEE06F4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08E1A-8975-41E0-B4A3-1DF59FEBD127}" type="datetime1">
              <a:rPr lang="it-IT" smtClean="0"/>
              <a:t>04/04/2023</a:t>
            </a:fld>
            <a:endParaRPr lang="en-US"/>
          </a:p>
        </p:txBody>
      </p:sp>
      <p:sp>
        <p:nvSpPr>
          <p:cNvPr id="8" name="Segnaposto contenuto 2">
            <a:extLst>
              <a:ext uri="{FF2B5EF4-FFF2-40B4-BE49-F238E27FC236}">
                <a16:creationId xmlns:a16="http://schemas.microsoft.com/office/drawing/2014/main" id="{50D34104-D185-ED03-3B80-48EBD53A0EC4}"/>
              </a:ext>
            </a:extLst>
          </p:cNvPr>
          <p:cNvSpPr txBox="1">
            <a:spLocks/>
          </p:cNvSpPr>
          <p:nvPr/>
        </p:nvSpPr>
        <p:spPr>
          <a:xfrm>
            <a:off x="583676" y="4099100"/>
            <a:ext cx="11024647" cy="8803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000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7FC49791-F4CF-A52B-ECFC-0E6A3D95510B}"/>
              </a:ext>
            </a:extLst>
          </p:cNvPr>
          <p:cNvSpPr txBox="1">
            <a:spLocks/>
          </p:cNvSpPr>
          <p:nvPr/>
        </p:nvSpPr>
        <p:spPr>
          <a:xfrm>
            <a:off x="4906453" y="5593584"/>
            <a:ext cx="2379090" cy="3651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it-IT" sz="2000"/>
              <a:t>Frequency domain</a:t>
            </a:r>
            <a:endParaRPr lang="en-US" sz="200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39C47F06-3E7A-E6D8-753B-806F007086AA}"/>
              </a:ext>
            </a:extLst>
          </p:cNvPr>
          <p:cNvCxnSpPr>
            <a:cxnSpLocks/>
          </p:cNvCxnSpPr>
          <p:nvPr/>
        </p:nvCxnSpPr>
        <p:spPr>
          <a:xfrm>
            <a:off x="6095999" y="4913184"/>
            <a:ext cx="1" cy="50713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065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FC326B-272F-EC7C-F41D-6CBF1E734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1 – I/O signals</a:t>
            </a:r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7893818-E6A2-4A66-EF5B-1ECDCBA2B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E6677AE-A4D7-2ED8-EAF0-3235E0F04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850E3860-5ABC-99EF-95DB-7925D90A4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8BD46-0F7A-4E6C-8445-FB887135C456}" type="datetime1">
              <a:rPr lang="it-IT" smtClean="0"/>
              <a:t>04/04/2023</a:t>
            </a:fld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62497872-3C96-CD7E-57ED-68BE0EC3AF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811" y="1003224"/>
            <a:ext cx="7747177" cy="543558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B0C00D4-1E42-D97F-C456-F0BA73C8BECA}"/>
              </a:ext>
            </a:extLst>
          </p:cNvPr>
          <p:cNvSpPr txBox="1"/>
          <p:nvPr/>
        </p:nvSpPr>
        <p:spPr>
          <a:xfrm>
            <a:off x="506570" y="2956922"/>
            <a:ext cx="42218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err="1"/>
              <a:t>Excitation</a:t>
            </a:r>
            <a:r>
              <a:rPr lang="it-IT" sz="2000" b="1"/>
              <a:t> input </a:t>
            </a:r>
            <a:r>
              <a:rPr lang="it-IT" sz="2000"/>
              <a:t>:</a:t>
            </a:r>
          </a:p>
          <a:p>
            <a:r>
              <a:rPr lang="it-IT" sz="2000" err="1"/>
              <a:t>ExcitationM.mat</a:t>
            </a:r>
            <a:r>
              <a:rPr lang="it-IT" sz="2000"/>
              <a:t> file - long duration </a:t>
            </a:r>
            <a:r>
              <a:rPr lang="it-IT" sz="2000" err="1"/>
              <a:t>sweep</a:t>
            </a:r>
            <a:r>
              <a:rPr lang="it-IT" sz="2000"/>
              <a:t> (</a:t>
            </a:r>
            <a:r>
              <a:rPr lang="it-IT" sz="2000" err="1"/>
              <a:t>excite</a:t>
            </a:r>
            <a:r>
              <a:rPr lang="it-IT" sz="2000"/>
              <a:t> low-frequency </a:t>
            </a:r>
            <a:r>
              <a:rPr lang="it-IT" sz="2000" err="1"/>
              <a:t>translational</a:t>
            </a:r>
            <a:r>
              <a:rPr lang="it-IT" sz="2000"/>
              <a:t> dynamics)</a:t>
            </a:r>
          </a:p>
        </p:txBody>
      </p:sp>
    </p:spTree>
    <p:extLst>
      <p:ext uri="{BB962C8B-B14F-4D97-AF65-F5344CB8AC3E}">
        <p14:creationId xmlns:p14="http://schemas.microsoft.com/office/powerpoint/2010/main" val="2032016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7EE1-9477-C96E-143F-874E7FD1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– Implementation of the solution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6DC99-181D-9F82-D23B-B2FBCC73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7BC05-917D-8184-DC85-4B7D6EBA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FE668-4BFD-D54F-31E5-C4AF033E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69D0-BC1B-44BD-B24D-3A9887F9AB48}" type="datetime1">
              <a:rPr lang="it-IT" smtClean="0"/>
              <a:t>04/04/2023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FB35AE-66DB-2C2B-F989-B19C54E26CE9}"/>
              </a:ext>
            </a:extLst>
          </p:cNvPr>
          <p:cNvSpPr txBox="1"/>
          <p:nvPr/>
        </p:nvSpPr>
        <p:spPr>
          <a:xfrm>
            <a:off x="5484931" y="349021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b="0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/>
              <p:nvPr/>
            </p:nvSpPr>
            <p:spPr>
              <a:xfrm>
                <a:off x="362630" y="1345656"/>
                <a:ext cx="11466739" cy="5044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2000"/>
                  <a:t>An </a:t>
                </a:r>
                <a:r>
                  <a:rPr lang="it-IT" sz="2000" b="1" err="1"/>
                  <a:t>iddata</a:t>
                </a:r>
                <a:r>
                  <a:rPr lang="it-IT" sz="2000"/>
                  <a:t> </a:t>
                </a:r>
                <a:r>
                  <a:rPr lang="it-IT" sz="2000" err="1"/>
                  <a:t>structure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built</a:t>
                </a:r>
                <a:r>
                  <a:rPr lang="it-IT" sz="2000"/>
                  <a:t> by </a:t>
                </a:r>
                <a:r>
                  <a:rPr lang="it-IT" sz="2000" err="1"/>
                  <a:t>using</a:t>
                </a:r>
                <a:r>
                  <a:rPr lang="it-IT" sz="2000"/>
                  <a:t> the outputs and input </a:t>
                </a:r>
                <a:r>
                  <a:rPr lang="it-IT" sz="2000" err="1"/>
                  <a:t>retrieved</a:t>
                </a:r>
                <a:r>
                  <a:rPr lang="it-IT" sz="2000"/>
                  <a:t> from the </a:t>
                </a:r>
                <a:r>
                  <a:rPr lang="it-IT" sz="2000" err="1"/>
                  <a:t>simulink</a:t>
                </a:r>
                <a:r>
                  <a:rPr lang="it-IT" sz="2000"/>
                  <a:t> </a:t>
                </a:r>
                <a:r>
                  <a:rPr lang="it-IT" sz="2000" err="1"/>
                  <a:t>simulation</a:t>
                </a:r>
                <a:r>
                  <a:rPr lang="it-IT" sz="2000"/>
                  <a:t> (</a:t>
                </a:r>
                <a:r>
                  <a:rPr lang="it-IT" sz="2000" err="1"/>
                  <a:t>Normalised</a:t>
                </a:r>
                <a:r>
                  <a:rPr lang="it-IT" sz="2000"/>
                  <a:t> pitching moment, Pitch rate, </a:t>
                </a:r>
                <a:r>
                  <a:rPr lang="it-IT" sz="2000" err="1"/>
                  <a:t>Longitudinal</a:t>
                </a:r>
                <a:r>
                  <a:rPr lang="it-IT" sz="2000"/>
                  <a:t> </a:t>
                </a:r>
                <a:r>
                  <a:rPr lang="it-IT" sz="2000" err="1"/>
                  <a:t>acceleration</a:t>
                </a:r>
                <a:r>
                  <a:rPr lang="it-IT" sz="2000"/>
                  <a:t>) and </a:t>
                </a:r>
                <a:r>
                  <a:rPr lang="it-IT" sz="2000" err="1"/>
                  <a:t>then</a:t>
                </a:r>
                <a:r>
                  <a:rPr lang="it-IT" sz="2000"/>
                  <a:t> a Fast Fourier </a:t>
                </a:r>
                <a:r>
                  <a:rPr lang="it-IT" sz="2000" err="1"/>
                  <a:t>Transform</a:t>
                </a:r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performed</a:t>
                </a:r>
                <a:r>
                  <a:rPr lang="it-IT" sz="2000"/>
                  <a:t> to </a:t>
                </a:r>
                <a:r>
                  <a:rPr lang="it-IT" sz="2000" err="1"/>
                  <a:t>obtain</a:t>
                </a:r>
                <a:r>
                  <a:rPr lang="it-IT" sz="2000"/>
                  <a:t> data in the frequency domain.</a:t>
                </a:r>
                <a:endParaRPr lang="en-US" sz="2000"/>
              </a:p>
              <a:p>
                <a:endParaRPr lang="en-US" sz="2000"/>
              </a:p>
              <a:p>
                <a:r>
                  <a:rPr lang="en-US" sz="2000"/>
                  <a:t>The known state space representation of the linearized dynamics is fed to the </a:t>
                </a:r>
                <a:r>
                  <a:rPr lang="en-US" sz="2000" b="1" err="1"/>
                  <a:t>idgrey</a:t>
                </a:r>
                <a:r>
                  <a:rPr lang="en-US" sz="2000"/>
                  <a:t> function with the following initial guess for the parameters that have to be estimated.</a:t>
                </a:r>
              </a:p>
              <a:p>
                <a:endParaRPr lang="en-US" sz="200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it-IT" sz="2000" b="0" i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000"/>
              </a:p>
              <a:p>
                <a:endParaRPr lang="en-US" sz="2000"/>
              </a:p>
              <a:p>
                <a:r>
                  <a:rPr lang="en-US" sz="2000"/>
                  <a:t>Lastly, the </a:t>
                </a:r>
                <a:r>
                  <a:rPr lang="en-US" sz="2000" b="1"/>
                  <a:t>greyest </a:t>
                </a:r>
                <a:r>
                  <a:rPr lang="en-US" sz="2000"/>
                  <a:t>function is exploited in order to obtain an estimate of the parameters.</a:t>
                </a:r>
              </a:p>
              <a:p>
                <a:br>
                  <a:rPr lang="en-US"/>
                </a:br>
                <a:endParaRPr lang="en-US"/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0" y="1345656"/>
                <a:ext cx="11466739" cy="5044330"/>
              </a:xfrm>
              <a:prstGeom prst="rect">
                <a:avLst/>
              </a:prstGeom>
              <a:blipFill>
                <a:blip r:embed="rId3"/>
                <a:stretch>
                  <a:fillRect l="-531" t="-7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041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1"/>
    </mc:Choice>
    <mc:Fallback xmlns="">
      <p:transition spd="slow" advTm="3066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7EE1-9477-C96E-143F-874E7FD1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– Grey-box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6DC99-181D-9F82-D23B-B2FBCC73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7BC05-917D-8184-DC85-4B7D6EBA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FE668-4BFD-D54F-31E5-C4AF033E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91A7B9-C824-4EC7-9D22-33E18ABE9D33}" type="datetime1">
              <a:rPr lang="it-IT" smtClean="0"/>
              <a:t>04/04/2023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FB35AE-66DB-2C2B-F989-B19C54E26CE9}"/>
              </a:ext>
            </a:extLst>
          </p:cNvPr>
          <p:cNvSpPr txBox="1"/>
          <p:nvPr/>
        </p:nvSpPr>
        <p:spPr>
          <a:xfrm>
            <a:off x="5484931" y="349021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b="0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/>
              <p:nvPr/>
            </p:nvSpPr>
            <p:spPr>
              <a:xfrm>
                <a:off x="362630" y="987379"/>
                <a:ext cx="11466739" cy="3505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Following the previous considerations on the instability of the open loop dynamics, the estimated model parameters can be retrieved by using the function </a:t>
                </a:r>
                <a:r>
                  <a:rPr lang="en-US" sz="2000" b="1"/>
                  <a:t>greyest</a:t>
                </a:r>
                <a:r>
                  <a:rPr lang="en-US" sz="2000"/>
                  <a:t>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Θ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̃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𝑢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𝑋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̃"/>
                                                    <m:ctrlPr>
                                                      <a:rPr lang="en-US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𝑀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𝛿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−0.1068 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0.1192 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−5.9765 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−2.6479 </m:t>
                                      </m:r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−10.1647 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450.7213 </m:t>
                                            </m:r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/>
                  <a:t>The covariance matrix related to the estimated parameters is reported in the table below: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0" y="987379"/>
                <a:ext cx="11466739" cy="3505832"/>
              </a:xfrm>
              <a:prstGeom prst="rect">
                <a:avLst/>
              </a:prstGeom>
              <a:blipFill>
                <a:blip r:embed="rId4"/>
                <a:stretch>
                  <a:fillRect l="-531" t="-1043" b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ggetto 8">
            <a:extLst>
              <a:ext uri="{FF2B5EF4-FFF2-40B4-BE49-F238E27FC236}">
                <a16:creationId xmlns:a16="http://schemas.microsoft.com/office/drawing/2014/main" id="{9C6BAB5C-EFFC-31D7-F3BA-38E869CA6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430796"/>
              </p:ext>
            </p:extLst>
          </p:nvPr>
        </p:nvGraphicFramePr>
        <p:xfrm>
          <a:off x="473177" y="4493211"/>
          <a:ext cx="5882148" cy="17730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3665255" imgH="1105057" progId="Excel.Sheet.12">
                  <p:embed/>
                </p:oleObj>
              </mc:Choice>
              <mc:Fallback>
                <p:oleObj name="Worksheet" r:id="rId5" imgW="3665255" imgH="1105057" progId="Excel.Sheet.12">
                  <p:embed/>
                  <p:pic>
                    <p:nvPicPr>
                      <p:cNvPr id="9" name="Oggetto 8">
                        <a:extLst>
                          <a:ext uri="{FF2B5EF4-FFF2-40B4-BE49-F238E27FC236}">
                            <a16:creationId xmlns:a16="http://schemas.microsoft.com/office/drawing/2014/main" id="{9C6BAB5C-EFFC-31D7-F3BA-38E869CA612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3177" y="4493211"/>
                        <a:ext cx="5882148" cy="17730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1B253254-BD33-580D-210D-AE24F6854C37}"/>
                  </a:ext>
                </a:extLst>
              </p:cNvPr>
              <p:cNvSpPr/>
              <p:nvPr/>
            </p:nvSpPr>
            <p:spPr>
              <a:xfrm>
                <a:off x="7688826" y="4680155"/>
                <a:ext cx="3664974" cy="1366683"/>
              </a:xfrm>
              <a:prstGeom prst="rect">
                <a:avLst/>
              </a:prstGeom>
              <a:ln>
                <a:solidFill>
                  <a:srgbClr val="203864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𝑇𝑟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𝐶𝑜𝑣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=8.71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1B253254-BD33-580D-210D-AE24F6854C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8826" y="4680155"/>
                <a:ext cx="3664974" cy="13666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203864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192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1"/>
    </mc:Choice>
    <mc:Fallback xmlns="">
      <p:transition spd="slow" advTm="3066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697EE1-9477-C96E-143F-874E7FD17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Task 1 – Estimation errors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66DC99-181D-9F82-D23B-B2FBCC732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7BC05-917D-8184-DC85-4B7D6EBA5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0FE668-4BFD-D54F-31E5-C4AF033E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6BD537-C676-47C0-8F7F-9CADD6432BF8}" type="datetime1">
              <a:rPr lang="it-IT" smtClean="0"/>
              <a:t>04/04/2023</a:t>
            </a:fld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DFB35AE-66DB-2C2B-F989-B19C54E26CE9}"/>
              </a:ext>
            </a:extLst>
          </p:cNvPr>
          <p:cNvSpPr txBox="1"/>
          <p:nvPr/>
        </p:nvSpPr>
        <p:spPr>
          <a:xfrm>
            <a:off x="5484931" y="3490210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b="0"/>
          </a:p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/>
              <p:nvPr/>
            </p:nvSpPr>
            <p:spPr>
              <a:xfrm>
                <a:off x="362630" y="987379"/>
                <a:ext cx="11466739" cy="52981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/>
                  <a:t>Errors between real parameters and estimated ones</a:t>
                </a:r>
              </a:p>
              <a:p>
                <a:endParaRPr lang="en-US" sz="2000"/>
              </a:p>
              <a:p>
                <a:r>
                  <a:rPr lang="en-US" sz="2000" b="1"/>
                  <a:t>Absolute error:</a:t>
                </a:r>
                <a:br>
                  <a:rPr lang="en-US"/>
                </a:br>
                <a:endParaRPr lang="en-US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𝑎𝑏𝑠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b="0" i="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.3 </m:t>
                                </m:r>
                                <m:sSup>
                                  <m:sSupPr>
                                    <m:ctrlP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5.7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it-IT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9.6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b="0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5.8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it-IT" i="1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it-IT" b="0" i="1" dirty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5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8.1</m:t>
                                            </m:r>
                                            <m:r>
                                              <a:rPr lang="it-IT" i="1" dirty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−6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en-US"/>
                                              <m:t>0.01</m:t>
                                            </m:r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endParaRPr lang="en-US"/>
              </a:p>
              <a:p>
                <a:r>
                  <a:rPr lang="en-US" sz="2000" b="1"/>
                  <a:t>Relative error: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𝑟𝑒𝑙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̃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Θ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it-IT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.2 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×10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4.8 ×</m:t>
                                </m:r>
                                <m:sSup>
                                  <m:sSupPr>
                                    <m:ctrlP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it-I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.6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−4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r>
                                        <a:rPr lang="it-IT" i="1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2.2 ×</m:t>
                                      </m:r>
                                      <m:sSup>
                                        <m:sSupPr>
                                          <m:ctrlP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10</m:t>
                                          </m:r>
                                        </m:e>
                                        <m:sup>
                                          <m:r>
                                            <a:rPr lang="it-IT" i="1" dirty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−5</m:t>
                                          </m:r>
                                        </m:sup>
                                      </m:sSup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/>
                                              <m:t>7.9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−7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m:rPr>
                                                <m:nor/>
                                              </m:rPr>
                                              <a:rPr lang="it-IT"/>
                                              <m:t>2.5</m:t>
                                            </m:r>
                                            <m:r>
                                              <a:rPr lang="it-IT" i="1" dirty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×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10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i="1" dirty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−5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  <m:r>
                                        <m:rPr>
                                          <m:nor/>
                                        </m:rPr>
                                        <a:rPr lang="en-US" dirty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/>
              </a:p>
              <a:p>
                <a:r>
                  <a:rPr lang="en-US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/>
                  <a:t> is the </a:t>
                </a:r>
                <a:r>
                  <a:rPr lang="en-US" err="1"/>
                  <a:t>i-th</a:t>
                </a:r>
                <a:r>
                  <a:rPr lang="en-US"/>
                  <a:t> estimated parameters.</a:t>
                </a:r>
              </a:p>
            </p:txBody>
          </p:sp>
        </mc:Choice>
        <mc:Fallback xmlns="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7BC070F3-237E-F2CB-8C93-A2BFDE416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630" y="987379"/>
                <a:ext cx="11466739" cy="5298182"/>
              </a:xfrm>
              <a:prstGeom prst="rect">
                <a:avLst/>
              </a:prstGeom>
              <a:blipFill>
                <a:blip r:embed="rId3"/>
                <a:stretch>
                  <a:fillRect l="-531" t="-690" b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8107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61"/>
    </mc:Choice>
    <mc:Fallback xmlns="">
      <p:transition spd="slow" advTm="3066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903056-621C-4930-5D6C-31B1E9972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1- Bode Diagrams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C33E89-32DB-58F3-3410-E05B1B0129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3457" y="1007665"/>
                <a:ext cx="10515600" cy="484266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err="1"/>
                  <a:t>Since</a:t>
                </a:r>
                <a:r>
                  <a:rPr lang="it-IT" sz="2000"/>
                  <a:t> </a:t>
                </a:r>
                <a:r>
                  <a:rPr lang="it-IT" sz="2000" err="1"/>
                  <a:t>we</a:t>
                </a:r>
                <a:r>
                  <a:rPr lang="it-IT" sz="2000"/>
                  <a:t> </a:t>
                </a:r>
                <a:r>
                  <a:rPr lang="it-IT" sz="2000" err="1"/>
                  <a:t>found</a:t>
                </a:r>
                <a:r>
                  <a:rPr lang="it-IT" sz="2000"/>
                  <a:t> low </a:t>
                </a:r>
                <a:r>
                  <a:rPr lang="it-IT" sz="2000" err="1"/>
                  <a:t>estimated</a:t>
                </a:r>
                <a:r>
                  <a:rPr lang="it-IT" sz="2000"/>
                  <a:t> </a:t>
                </a:r>
                <a:r>
                  <a:rPr lang="it-IT" sz="2000" err="1"/>
                  <a:t>error</a:t>
                </a:r>
                <a:r>
                  <a:rPr lang="it-IT" sz="2000"/>
                  <a:t>, it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expect</a:t>
                </a:r>
                <a:r>
                  <a:rPr lang="it-IT" sz="2000"/>
                  <a:t> a bode </a:t>
                </a:r>
                <a:r>
                  <a:rPr lang="it-IT" sz="2000" err="1"/>
                  <a:t>diagram</a:t>
                </a:r>
                <a:r>
                  <a:rPr lang="it-IT" sz="2000"/>
                  <a:t> </a:t>
                </a:r>
                <a:r>
                  <a:rPr lang="it-IT" sz="2000" err="1"/>
                  <a:t>which</a:t>
                </a:r>
                <a:r>
                  <a:rPr lang="it-IT" sz="2000"/>
                  <a:t> </a:t>
                </a:r>
                <a:r>
                  <a:rPr lang="it-IT" sz="2000" err="1"/>
                  <a:t>reflects</a:t>
                </a:r>
                <a:r>
                  <a:rPr lang="it-IT" sz="2000"/>
                  <a:t> the </a:t>
                </a:r>
                <a:r>
                  <a:rPr lang="it-IT" sz="2000" err="1"/>
                  <a:t>true</a:t>
                </a:r>
                <a:r>
                  <a:rPr lang="it-IT" sz="2000"/>
                  <a:t> system.</a:t>
                </a:r>
              </a:p>
              <a:p>
                <a:pPr marL="0" indent="0">
                  <a:buNone/>
                </a:pPr>
                <a:r>
                  <a:rPr lang="it-IT" sz="2000"/>
                  <a:t>The Bode plot with </a:t>
                </a:r>
                <a:r>
                  <a:rPr lang="it-IT" sz="2000" err="1"/>
                  <a:t>uncertain</a:t>
                </a:r>
                <a:r>
                  <a:rPr lang="it-IT" sz="2000"/>
                  <a:t> </a:t>
                </a:r>
                <a:r>
                  <a:rPr lang="it-IT" sz="2000" err="1"/>
                  <a:t>parameters</a:t>
                </a:r>
                <a:r>
                  <a:rPr lang="it-IT" sz="2000"/>
                  <a:t> (</a:t>
                </a:r>
                <a14:m>
                  <m:oMath xmlns:m="http://schemas.openxmlformats.org/officeDocument/2006/math">
                    <m:r>
                      <a:rPr lang="it-IT" sz="2000" i="1" smtClean="0">
                        <a:latin typeface="Cambria Math" panose="02040503050406030204" pitchFamily="18" charset="0"/>
                      </a:rPr>
                      <m:t>−3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)≤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Θ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)≤</m:t>
                    </m:r>
                    <m:acc>
                      <m:accPr>
                        <m:chr m:val="̃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pitchFamily="18" charset="0"/>
                          </a:rPr>
                          <m:t>Θ</m:t>
                        </m:r>
                      </m:e>
                    </m:acc>
                    <m:r>
                      <a:rPr lang="it-IT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sz="2000" i="1">
                        <a:latin typeface="Cambria Math" panose="02040503050406030204" pitchFamily="18" charset="0"/>
                      </a:rPr>
                      <m:t>)+3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2000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</a:t>
                </a:r>
                <a:r>
                  <a:rPr lang="it-IT" sz="2000" err="1"/>
                  <a:t>computed</a:t>
                </a:r>
                <a:r>
                  <a:rPr lang="it-IT" sz="2000"/>
                  <a:t> (</a:t>
                </a:r>
                <a:r>
                  <a:rPr lang="it-IT" sz="2000" err="1"/>
                  <a:t>where</a:t>
                </a:r>
                <a:r>
                  <a:rPr lang="it-IT" sz="20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000"/>
                  <a:t> </a:t>
                </a:r>
                <a:r>
                  <a:rPr lang="it-IT" sz="2000" err="1"/>
                  <a:t>is</a:t>
                </a:r>
                <a:r>
                  <a:rPr lang="it-IT" sz="2000"/>
                  <a:t> the </a:t>
                </a:r>
                <a:r>
                  <a:rPr lang="it-IT" sz="2000" err="1"/>
                  <a:t>diagonal</a:t>
                </a:r>
                <a:r>
                  <a:rPr lang="it-IT" sz="2000"/>
                  <a:t> component of the </a:t>
                </a:r>
                <a:r>
                  <a:rPr lang="it-IT" sz="2000" err="1"/>
                  <a:t>covariance</a:t>
                </a:r>
                <a:r>
                  <a:rPr lang="it-IT" sz="2000"/>
                  <a:t> </a:t>
                </a:r>
                <a:r>
                  <a:rPr lang="it-IT" sz="2000" err="1"/>
                  <a:t>matrix</a:t>
                </a:r>
                <a:r>
                  <a:rPr lang="it-IT" sz="2000"/>
                  <a:t>) (left picture). </a:t>
                </a:r>
              </a:p>
              <a:p>
                <a:pPr marL="0" indent="0">
                  <a:buNone/>
                </a:pPr>
                <a:r>
                  <a:rPr lang="it-IT" sz="2000"/>
                  <a:t>The errors in </a:t>
                </a:r>
                <a:r>
                  <a:rPr lang="it-IT" sz="2000" err="1"/>
                  <a:t>magnitude</a:t>
                </a:r>
                <a:r>
                  <a:rPr lang="it-IT" sz="2000"/>
                  <a:t> and </a:t>
                </a:r>
                <a:r>
                  <a:rPr lang="it-IT" sz="2000" err="1"/>
                  <a:t>phase</a:t>
                </a:r>
                <a:r>
                  <a:rPr lang="it-IT" sz="2000"/>
                  <a:t> </a:t>
                </a:r>
                <a:r>
                  <a:rPr lang="it-IT" sz="2000" err="1"/>
                  <a:t>related</a:t>
                </a:r>
                <a:r>
                  <a:rPr lang="it-IT" sz="2000"/>
                  <a:t> to the bode diagram of the </a:t>
                </a:r>
                <a:r>
                  <a:rPr lang="it-IT" sz="2000" err="1"/>
                  <a:t>real</a:t>
                </a:r>
                <a:r>
                  <a:rPr lang="it-IT" sz="2000"/>
                  <a:t> system and the </a:t>
                </a:r>
                <a:r>
                  <a:rPr lang="it-IT" sz="2000" err="1"/>
                  <a:t>estimated</a:t>
                </a:r>
                <a:r>
                  <a:rPr lang="it-IT" sz="2000"/>
                  <a:t> </a:t>
                </a:r>
                <a:r>
                  <a:rPr lang="it-IT" sz="2000" err="1"/>
                  <a:t>nominal</a:t>
                </a:r>
                <a:r>
                  <a:rPr lang="it-IT" sz="2000"/>
                  <a:t> one are reported as well (right picture).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C33E89-32DB-58F3-3410-E05B1B0129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3457" y="1007665"/>
                <a:ext cx="10515600" cy="4842669"/>
              </a:xfrm>
              <a:blipFill>
                <a:blip r:embed="rId2"/>
                <a:stretch>
                  <a:fillRect l="-580" t="-1258" r="-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31BAC48-F1DA-6CA8-C99A-2DC5B8CB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EF8F94B-62B0-BDEB-D586-2A8A51306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940A4229-543E-4C11-60C6-CF86E3533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3DCD20C-4950-5290-82E2-4DACE402D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389" y="2670444"/>
            <a:ext cx="4886227" cy="3664670"/>
          </a:xfrm>
          <a:prstGeom prst="rect">
            <a:avLst/>
          </a:prstGeom>
        </p:spPr>
      </p:pic>
      <p:pic>
        <p:nvPicPr>
          <p:cNvPr id="12" name="Immagine 11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D5216B2E-30FD-197C-DB1D-A63E3A0984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70444"/>
            <a:ext cx="4772114" cy="37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03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22DA34-FF4D-86DB-6BD8-3DEE75EA7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Task 1 - PIPS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9AEA0D-14B7-0184-1E0E-B3ACEA591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22" y="1412448"/>
            <a:ext cx="10515600" cy="4351338"/>
          </a:xfrm>
        </p:spPr>
        <p:txBody>
          <a:bodyPr>
            <a:normAutofit/>
          </a:bodyPr>
          <a:lstStyle/>
          <a:p>
            <a:r>
              <a:rPr lang="it-IT" sz="2000"/>
              <a:t>PIPS = Performance Index for </a:t>
            </a:r>
            <a:r>
              <a:rPr lang="it-IT" sz="2000" err="1"/>
              <a:t>Perturbation</a:t>
            </a:r>
            <a:r>
              <a:rPr lang="it-IT" sz="2000"/>
              <a:t> </a:t>
            </a:r>
            <a:r>
              <a:rPr lang="it-IT" sz="2000" err="1"/>
              <a:t>Signals</a:t>
            </a:r>
            <a:endParaRPr lang="it-IT" sz="2000"/>
          </a:p>
          <a:p>
            <a:pPr marL="0" indent="0">
              <a:buNone/>
            </a:pPr>
            <a:r>
              <a:rPr lang="it-IT" sz="2000"/>
              <a:t>	PIPS </a:t>
            </a:r>
            <a:r>
              <a:rPr lang="it-IT" sz="2000" err="1"/>
              <a:t>is</a:t>
            </a:r>
            <a:r>
              <a:rPr lang="it-IT" sz="2000"/>
              <a:t> </a:t>
            </a:r>
            <a:r>
              <a:rPr lang="it-IT" sz="2000" err="1"/>
              <a:t>exploited</a:t>
            </a:r>
            <a:r>
              <a:rPr lang="it-IT" sz="2000"/>
              <a:t> to rate an </a:t>
            </a:r>
            <a:r>
              <a:rPr lang="it-IT" sz="2000" err="1"/>
              <a:t>excitation</a:t>
            </a:r>
            <a:r>
              <a:rPr lang="it-IT" sz="2000"/>
              <a:t> </a:t>
            </a:r>
            <a:r>
              <a:rPr lang="it-IT" sz="2000" err="1"/>
              <a:t>signal</a:t>
            </a:r>
            <a:r>
              <a:rPr lang="it-IT" sz="2000"/>
              <a:t> </a:t>
            </a:r>
            <a:r>
              <a:rPr lang="it-IT" sz="2000" err="1"/>
              <a:t>before</a:t>
            </a:r>
            <a:r>
              <a:rPr lang="it-IT" sz="2000"/>
              <a:t> the </a:t>
            </a:r>
            <a:r>
              <a:rPr lang="it-IT" sz="2000" err="1"/>
              <a:t>experiment</a:t>
            </a:r>
            <a:r>
              <a:rPr lang="it-IT" sz="2000"/>
              <a:t> to </a:t>
            </a:r>
            <a:r>
              <a:rPr lang="it-IT" sz="2000" err="1"/>
              <a:t>achieve</a:t>
            </a:r>
            <a:r>
              <a:rPr lang="it-IT" sz="2000"/>
              <a:t> </a:t>
            </a:r>
            <a:r>
              <a:rPr lang="it-IT" sz="2000" err="1"/>
              <a:t>better</a:t>
            </a:r>
            <a:r>
              <a:rPr lang="it-IT" sz="2000"/>
              <a:t> 	</a:t>
            </a:r>
            <a:r>
              <a:rPr lang="it-IT" sz="2000" err="1"/>
              <a:t>results</a:t>
            </a:r>
            <a:r>
              <a:rPr lang="it-IT" sz="2000"/>
              <a:t> in </a:t>
            </a:r>
            <a:r>
              <a:rPr lang="it-IT" sz="2000" err="1"/>
              <a:t>terms</a:t>
            </a:r>
            <a:r>
              <a:rPr lang="it-IT" sz="2000"/>
              <a:t> of </a:t>
            </a:r>
            <a:r>
              <a:rPr lang="it-IT" sz="2000" err="1"/>
              <a:t>estimates</a:t>
            </a:r>
            <a:r>
              <a:rPr lang="it-IT" sz="2000"/>
              <a:t>.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B8849F-266E-68B8-4FE2-2DDA02C23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Estimation and Learning in Aerospace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88665A-0587-5CD3-7BBA-EBD971317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E75DDB-C775-4E10-8538-7423F2AE402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23E31FA8-E6C9-4A15-3445-746AC543F3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645237-DF83-4D8D-98E6-7CF6EC91568E}" type="datetime1">
              <a:rPr lang="it-IT" smtClean="0"/>
              <a:t>04/04/2023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D383B1-EB3D-C31B-7D64-72443D612AFD}"/>
                  </a:ext>
                </a:extLst>
              </p:cNvPr>
              <p:cNvSpPr txBox="1"/>
              <p:nvPr/>
            </p:nvSpPr>
            <p:spPr>
              <a:xfrm>
                <a:off x="2372669" y="3892943"/>
                <a:ext cx="3261743" cy="8170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2400"/>
                  <a:t>PIPS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4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400" i="1" smtClean="0">
                            <a:latin typeface="Cambria Math" panose="02040503050406030204" pitchFamily="18" charset="0"/>
                          </a:rPr>
                          <m:t>200</m:t>
                        </m:r>
                        <m:sSup>
                          <m:sSupPr>
                            <m:ctrlPr>
                              <a:rPr lang="it-IT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  <m:sSub>
                                      <m:sSubPr>
                                        <m:ctrlPr>
                                          <a:rPr lang="it-IT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it-IT" sz="24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𝑆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it-IT" sz="24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Sup>
                                  <m:sSubSupPr>
                                    <m:ctrlP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it-IT" sz="24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d>
                          </m:e>
                          <m:sup>
                            <m:r>
                              <a:rPr lang="it-IT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num>
                      <m:den>
                        <m:sSub>
                          <m:sSubPr>
                            <m:ctrlPr>
                              <a:rPr lang="it-IT" sz="2400" i="1" smtClean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240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𝑎𝑥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sz="24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it-IT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den>
                    </m:f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endParaRPr lang="it-IT" sz="2400"/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F1D383B1-EB3D-C31B-7D64-72443D612A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669" y="3892943"/>
                <a:ext cx="3261743" cy="817083"/>
              </a:xfrm>
              <a:prstGeom prst="rect">
                <a:avLst/>
              </a:prstGeom>
              <a:blipFill>
                <a:blip r:embed="rId2"/>
                <a:stretch>
                  <a:fillRect l="-5607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asellaDiTesto 8">
            <a:extLst>
              <a:ext uri="{FF2B5EF4-FFF2-40B4-BE49-F238E27FC236}">
                <a16:creationId xmlns:a16="http://schemas.microsoft.com/office/drawing/2014/main" id="{C1B16CF7-9870-A1EE-7A64-941279EE7F0D}"/>
              </a:ext>
            </a:extLst>
          </p:cNvPr>
          <p:cNvSpPr txBox="1"/>
          <p:nvPr/>
        </p:nvSpPr>
        <p:spPr>
          <a:xfrm>
            <a:off x="6096000" y="4098269"/>
            <a:ext cx="63713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PIPS</a:t>
            </a:r>
            <a:r>
              <a:rPr lang="it-IT" sz="2400" baseline="-25000">
                <a:solidFill>
                  <a:prstClr val="black"/>
                </a:solidFill>
                <a:latin typeface="Bierstadt"/>
              </a:rPr>
              <a:t>EXCITATION.M</a:t>
            </a:r>
            <a:r>
              <a:rPr kumimoji="0" lang="it-IT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ierstadt"/>
                <a:ea typeface="+mn-ea"/>
                <a:cs typeface="+mn-cs"/>
              </a:rPr>
              <a:t>= 57.59% 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9426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1699</Words>
  <Application>Microsoft Office PowerPoint</Application>
  <PresentationFormat>Widescreen</PresentationFormat>
  <Paragraphs>292</Paragraphs>
  <Slides>25</Slides>
  <Notes>4</Notes>
  <HiddenSlides>0</HiddenSlides>
  <MMClips>0</MMClips>
  <ScaleCrop>false</ScaleCrop>
  <HeadingPairs>
    <vt:vector size="8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31" baseType="lpstr">
      <vt:lpstr>Arial</vt:lpstr>
      <vt:lpstr>Bierstadt</vt:lpstr>
      <vt:lpstr>Calibri</vt:lpstr>
      <vt:lpstr>Cambria Math</vt:lpstr>
      <vt:lpstr>Office Theme</vt:lpstr>
      <vt:lpstr>Worksheet</vt:lpstr>
      <vt:lpstr>Titolo presentazione sottotitolo</vt:lpstr>
      <vt:lpstr>Task 1 – Linearized model</vt:lpstr>
      <vt:lpstr>Task 1 - Instability of the open loop dynamics</vt:lpstr>
      <vt:lpstr>Task 1 – I/O signals</vt:lpstr>
      <vt:lpstr>Task 1 – Implementation of the solution </vt:lpstr>
      <vt:lpstr>Task 1 – Grey-box model</vt:lpstr>
      <vt:lpstr>Task 1 – Estimation errors</vt:lpstr>
      <vt:lpstr>Task 1- Bode Diagrams</vt:lpstr>
      <vt:lpstr>Task 1 - PIPS</vt:lpstr>
      <vt:lpstr>Task 2 - Introduction</vt:lpstr>
      <vt:lpstr>Task 2 – Inputs: Sine sweep</vt:lpstr>
      <vt:lpstr>Task 2 – I/O signals</vt:lpstr>
      <vt:lpstr>Task 2- Results</vt:lpstr>
      <vt:lpstr>Task 2 –Results</vt:lpstr>
      <vt:lpstr>Task 2 –Results</vt:lpstr>
      <vt:lpstr>Task 2: Montecarlo Simulation</vt:lpstr>
      <vt:lpstr>Task 2: Sweep conclusion</vt:lpstr>
      <vt:lpstr>Task 2 – RBS</vt:lpstr>
      <vt:lpstr>Task 2 –RBS generation</vt:lpstr>
      <vt:lpstr>Task 2 – RBS: sensitivity</vt:lpstr>
      <vt:lpstr>Task 2 – RBS: sensitivity</vt:lpstr>
      <vt:lpstr>Task 2 RBS: Results</vt:lpstr>
      <vt:lpstr>Task 2 –RBS conclusions</vt:lpstr>
      <vt:lpstr>Task 2 - Final results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Mars Express Reverse Engineering Analysis</dc:title>
  <dc:creator>Gianfranco Salih</dc:creator>
  <cp:lastModifiedBy>Gianluca Napoletano</cp:lastModifiedBy>
  <cp:revision>2</cp:revision>
  <dcterms:created xsi:type="dcterms:W3CDTF">2022-07-01T10:54:12Z</dcterms:created>
  <dcterms:modified xsi:type="dcterms:W3CDTF">2023-04-04T19:58:42Z</dcterms:modified>
</cp:coreProperties>
</file>